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 id="262" r:id="rId8"/>
    <p:sldId id="294" r:id="rId9"/>
    <p:sldId id="263" r:id="rId10"/>
    <p:sldId id="273" r:id="rId11"/>
    <p:sldId id="264" r:id="rId12"/>
    <p:sldId id="265" r:id="rId13"/>
    <p:sldId id="266" r:id="rId14"/>
    <p:sldId id="267" r:id="rId15"/>
    <p:sldId id="268" r:id="rId16"/>
    <p:sldId id="269" r:id="rId17"/>
    <p:sldId id="272" r:id="rId18"/>
    <p:sldId id="281" r:id="rId19"/>
    <p:sldId id="282" r:id="rId20"/>
    <p:sldId id="284" r:id="rId21"/>
    <p:sldId id="283" r:id="rId22"/>
    <p:sldId id="286" r:id="rId23"/>
    <p:sldId id="287" r:id="rId24"/>
    <p:sldId id="288" r:id="rId25"/>
    <p:sldId id="289" r:id="rId26"/>
    <p:sldId id="290" r:id="rId27"/>
    <p:sldId id="291" r:id="rId28"/>
    <p:sldId id="292" r:id="rId29"/>
    <p:sldId id="280" r:id="rId30"/>
    <p:sldId id="277" r:id="rId31"/>
    <p:sldId id="278" r:id="rId32"/>
    <p:sldId id="279" r:id="rId33"/>
    <p:sldId id="293" r:id="rId34"/>
    <p:sldId id="295" r:id="rId3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74" d="100"/>
          <a:sy n="74" d="100"/>
        </p:scale>
        <p:origin x="-1104" y="-9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15.wmf"/><Relationship Id="rId1" Type="http://schemas.openxmlformats.org/officeDocument/2006/relationships/image" Target="../media/image14.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37.wmf"/><Relationship Id="rId2" Type="http://schemas.openxmlformats.org/officeDocument/2006/relationships/image" Target="../media/image36.wmf"/><Relationship Id="rId1" Type="http://schemas.openxmlformats.org/officeDocument/2006/relationships/image" Target="../media/image35.wmf"/><Relationship Id="rId4" Type="http://schemas.openxmlformats.org/officeDocument/2006/relationships/image" Target="../media/image38.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42.wmf"/><Relationship Id="rId2" Type="http://schemas.openxmlformats.org/officeDocument/2006/relationships/image" Target="../media/image41.wmf"/><Relationship Id="rId1" Type="http://schemas.openxmlformats.org/officeDocument/2006/relationships/image" Target="../media/image40.wmf"/><Relationship Id="rId4" Type="http://schemas.openxmlformats.org/officeDocument/2006/relationships/image" Target="../media/image43.w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3">
        <a:schemeClr val="bg1"/>
      </p:bgRef>
    </p:bg>
    <p:spTree>
      <p:nvGrpSpPr>
        <p:cNvPr id="1" name=""/>
        <p:cNvGrpSpPr/>
        <p:nvPr/>
      </p:nvGrpSpPr>
      <p:grpSpPr>
        <a:xfrm>
          <a:off x="0" y="0"/>
          <a:ext cx="0" cy="0"/>
          <a:chOff x="0" y="0"/>
          <a:chExt cx="0" cy="0"/>
        </a:xfrm>
      </p:grpSpPr>
      <p:sp>
        <p:nvSpPr>
          <p:cNvPr id="12" name="Rectangle 11"/>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13" name="Rounded Rectangle 12"/>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28" name="Date Placeholder 27"/>
          <p:cNvSpPr>
            <a:spLocks noGrp="1"/>
          </p:cNvSpPr>
          <p:nvPr>
            <p:ph type="dt" sz="half" idx="10"/>
          </p:nvPr>
        </p:nvSpPr>
        <p:spPr/>
        <p:txBody>
          <a:bodyPr/>
          <a:lstStyle/>
          <a:p>
            <a:fld id="{1D8BD707-D9CF-40AE-B4C6-C98DA3205C09}" type="datetimeFigureOut">
              <a:rPr lang="en-US" smtClean="0"/>
              <a:pPr/>
              <a:t>2/27/2020</a:t>
            </a:fld>
            <a:endParaRPr lang="en-US"/>
          </a:p>
        </p:txBody>
      </p:sp>
      <p:sp>
        <p:nvSpPr>
          <p:cNvPr id="17" name="Footer Placeholder 16"/>
          <p:cNvSpPr>
            <a:spLocks noGrp="1"/>
          </p:cNvSpPr>
          <p:nvPr>
            <p:ph type="ftr" sz="quarter" idx="11"/>
          </p:nvPr>
        </p:nvSpPr>
        <p:spPr/>
        <p:txBody>
          <a:bodyPr/>
          <a:lstStyle/>
          <a:p>
            <a:endParaRPr lang="en-US"/>
          </a:p>
        </p:txBody>
      </p:sp>
      <p:sp>
        <p:nvSpPr>
          <p:cNvPr id="29" name="Slide Number Placeholder 28"/>
          <p:cNvSpPr>
            <a:spLocks noGrp="1"/>
          </p:cNvSpPr>
          <p:nvPr>
            <p:ph type="sldNum" sz="quarter" idx="12"/>
          </p:nvPr>
        </p:nvSpPr>
        <p:spPr/>
        <p:txBody>
          <a:bodyPr lIns="0" tIns="0" rIns="0" bIns="0">
            <a:noAutofit/>
          </a:bodyPr>
          <a:lstStyle>
            <a:lvl1pPr>
              <a:defRPr sz="1400">
                <a:solidFill>
                  <a:srgbClr val="FFFFFF"/>
                </a:solidFill>
              </a:defRPr>
            </a:lvl1pPr>
          </a:lstStyle>
          <a:p>
            <a:fld id="{B6F15528-21DE-4FAA-801E-634DDDAF4B2B}" type="slidenum">
              <a:rPr lang="en-US" smtClean="0"/>
              <a:pPr/>
              <a:t>‹#›</a:t>
            </a:fld>
            <a:endParaRPr lang="en-US"/>
          </a:p>
        </p:txBody>
      </p:sp>
      <p:sp>
        <p:nvSpPr>
          <p:cNvPr id="7" name="Rectangle 6"/>
          <p:cNvSpPr/>
          <p:nvPr/>
        </p:nvSpPr>
        <p:spPr>
          <a:xfrm>
            <a:off x="62931" y="1449303"/>
            <a:ext cx="9021537" cy="1527349"/>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62931" y="1396720"/>
            <a:ext cx="9021537" cy="12058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tangle 10"/>
          <p:cNvSpPr/>
          <p:nvPr/>
        </p:nvSpPr>
        <p:spPr>
          <a:xfrm>
            <a:off x="62931" y="2976649"/>
            <a:ext cx="9021537" cy="110532"/>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kumimoji="0" lang="en-US" smtClean="0"/>
              <a:t>Click to edit Master title style</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1D8BD707-D9CF-40AE-B4C6-C98DA3205C09}" type="datetimeFigureOut">
              <a:rPr lang="en-US" smtClean="0"/>
              <a:pPr/>
              <a:t>2/27/2020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914400" y="274640"/>
            <a:ext cx="5562600" cy="5851525"/>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1D8BD707-D9CF-40AE-B4C6-C98DA3205C09}" type="datetimeFigureOut">
              <a:rPr lang="en-US" smtClean="0"/>
              <a:pPr/>
              <a:t>2/27/2020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4" name="Date Placeholder 3"/>
          <p:cNvSpPr>
            <a:spLocks noGrp="1"/>
          </p:cNvSpPr>
          <p:nvPr>
            <p:ph type="dt" sz="half" idx="10"/>
          </p:nvPr>
        </p:nvSpPr>
        <p:spPr/>
        <p:txBody>
          <a:bodyPr/>
          <a:lstStyle/>
          <a:p>
            <a:fld id="{1D8BD707-D9CF-40AE-B4C6-C98DA3205C09}" type="datetimeFigureOut">
              <a:rPr lang="en-US" smtClean="0"/>
              <a:pPr/>
              <a:t>2/27/2020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
        <p:nvSpPr>
          <p:cNvPr id="8" name="Content Placeholder 7"/>
          <p:cNvSpPr>
            <a:spLocks noGrp="1"/>
          </p:cNvSpPr>
          <p:nvPr>
            <p:ph sz="quarter" idx="1"/>
          </p:nvPr>
        </p:nvSpPr>
        <p:spPr>
          <a:xfrm>
            <a:off x="914400" y="1447800"/>
            <a:ext cx="7772400" cy="45720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3">
        <a:schemeClr val="bg1"/>
      </p:bgRef>
    </p:bg>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10" name="Rounded Rectangle 9"/>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722313" y="952500"/>
            <a:ext cx="7772400" cy="1362075"/>
          </a:xfrm>
        </p:spPr>
        <p:txBody>
          <a:bodyPr anchor="b" anchorCtr="0"/>
          <a:lstStyle>
            <a:lvl1pPr algn="l">
              <a:buNone/>
              <a:defRPr sz="4000" b="0" cap="none"/>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722313" y="2547938"/>
            <a:ext cx="7772400" cy="1338262"/>
          </a:xfrm>
        </p:spPr>
        <p:txBody>
          <a:bodyPr anchor="t" anchorCtr="0"/>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2/27/2020</a:t>
            </a:fld>
            <a:endParaRPr lang="en-US"/>
          </a:p>
        </p:txBody>
      </p:sp>
      <p:sp>
        <p:nvSpPr>
          <p:cNvPr id="5" name="Footer Placeholder 4"/>
          <p:cNvSpPr>
            <a:spLocks noGrp="1"/>
          </p:cNvSpPr>
          <p:nvPr>
            <p:ph type="ftr" sz="quarter" idx="11"/>
          </p:nvPr>
        </p:nvSpPr>
        <p:spPr>
          <a:xfrm>
            <a:off x="800100" y="6172200"/>
            <a:ext cx="4000500" cy="457200"/>
          </a:xfrm>
        </p:spPr>
        <p:txBody>
          <a:bodyPr/>
          <a:lstStyle/>
          <a:p>
            <a:endParaRPr lang="en-US"/>
          </a:p>
        </p:txBody>
      </p:sp>
      <p:sp>
        <p:nvSpPr>
          <p:cNvPr id="7" name="Rectangle 6"/>
          <p:cNvSpPr/>
          <p:nvPr/>
        </p:nvSpPr>
        <p:spPr>
          <a:xfrm flipV="1">
            <a:off x="69412" y="2376830"/>
            <a:ext cx="9013515" cy="9144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ctangle 7"/>
          <p:cNvSpPr/>
          <p:nvPr/>
        </p:nvSpPr>
        <p:spPr>
          <a:xfrm>
            <a:off x="69146" y="2341475"/>
            <a:ext cx="9013781" cy="4571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68306" y="2468880"/>
            <a:ext cx="9014621" cy="45720"/>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6" name="Slide Number Placeholder 5"/>
          <p:cNvSpPr>
            <a:spLocks noGrp="1"/>
          </p:cNvSpPr>
          <p:nvPr>
            <p:ph type="sldNum" sz="quarter" idx="12"/>
          </p:nvPr>
        </p:nvSpPr>
        <p:spPr>
          <a:xfrm>
            <a:off x="146304" y="6208776"/>
            <a:ext cx="457200" cy="457200"/>
          </a:xfrm>
        </p:spPr>
        <p:txBody>
          <a:bodyPr/>
          <a:lstStyle/>
          <a:p>
            <a:fld id="{B6F15528-21DE-4FAA-801E-634DDDAF4B2B}"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5" name="Date Placeholder 4"/>
          <p:cNvSpPr>
            <a:spLocks noGrp="1"/>
          </p:cNvSpPr>
          <p:nvPr>
            <p:ph type="dt" sz="half" idx="10"/>
          </p:nvPr>
        </p:nvSpPr>
        <p:spPr/>
        <p:txBody>
          <a:bodyPr/>
          <a:lstStyle/>
          <a:p>
            <a:fld id="{1D8BD707-D9CF-40AE-B4C6-C98DA3205C09}" type="datetimeFigureOut">
              <a:rPr lang="en-US" smtClean="0"/>
              <a:pPr/>
              <a:t>2/27/2020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
        <p:nvSpPr>
          <p:cNvPr id="9" name="Content Placeholder 8"/>
          <p:cNvSpPr>
            <a:spLocks noGrp="1"/>
          </p:cNvSpPr>
          <p:nvPr>
            <p:ph sz="quarter" idx="1"/>
          </p:nvPr>
        </p:nvSpPr>
        <p:spPr>
          <a:xfrm>
            <a:off x="914400" y="1447800"/>
            <a:ext cx="3749040" cy="45720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1" name="Content Placeholder 10"/>
          <p:cNvSpPr>
            <a:spLocks noGrp="1"/>
          </p:cNvSpPr>
          <p:nvPr>
            <p:ph sz="quarter" idx="2"/>
          </p:nvPr>
        </p:nvSpPr>
        <p:spPr>
          <a:xfrm>
            <a:off x="4933950" y="1447800"/>
            <a:ext cx="3749040" cy="45720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nchor="b" anchorCtr="0"/>
          <a:lstStyle>
            <a:lvl1pPr>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lIns="91440" anchor="b" anchorCtr="0">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lIns="91440" anchor="b" anchorCtr="0">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7" name="Date Placeholder 6"/>
          <p:cNvSpPr>
            <a:spLocks noGrp="1"/>
          </p:cNvSpPr>
          <p:nvPr>
            <p:ph type="dt" sz="half" idx="10"/>
          </p:nvPr>
        </p:nvSpPr>
        <p:spPr/>
        <p:txBody>
          <a:bodyPr/>
          <a:lstStyle/>
          <a:p>
            <a:fld id="{1D8BD707-D9CF-40AE-B4C6-C98DA3205C09}" type="datetimeFigureOut">
              <a:rPr lang="en-US" smtClean="0"/>
              <a:pPr/>
              <a:t>2/27/2020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
        <p:nvSpPr>
          <p:cNvPr id="11" name="Content Placeholder 10"/>
          <p:cNvSpPr>
            <a:spLocks noGrp="1"/>
          </p:cNvSpPr>
          <p:nvPr>
            <p:ph sz="half" idx="2"/>
          </p:nvPr>
        </p:nvSpPr>
        <p:spPr>
          <a:xfrm>
            <a:off x="914400" y="2247900"/>
            <a:ext cx="3733800" cy="38862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3" name="Content Placeholder 12"/>
          <p:cNvSpPr>
            <a:spLocks noGrp="1"/>
          </p:cNvSpPr>
          <p:nvPr>
            <p:ph sz="half" idx="4"/>
          </p:nvPr>
        </p:nvSpPr>
        <p:spPr>
          <a:xfrm>
            <a:off x="4953000" y="2247900"/>
            <a:ext cx="3733800" cy="38862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fld id="{1D8BD707-D9CF-40AE-B4C6-C98DA3205C09}" type="datetimeFigureOut">
              <a:rPr lang="en-US" smtClean="0"/>
              <a:pPr/>
              <a:t>2/27/2020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2/27/2020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Rectangle 7"/>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useBgFill="1">
        <p:nvSpPr>
          <p:cNvPr id="9" name="Rounded Rectangle 8"/>
          <p:cNvSpPr/>
          <p:nvPr/>
        </p:nvSpPr>
        <p:spPr>
          <a:xfrm>
            <a:off x="64008" y="69755"/>
            <a:ext cx="9013372" cy="6693408"/>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914400" y="273050"/>
            <a:ext cx="7772400" cy="1143000"/>
          </a:xfrm>
        </p:spPr>
        <p:txBody>
          <a:bodyPr anchor="b" anchorCtr="0"/>
          <a:lstStyle>
            <a:lvl1pPr algn="l">
              <a:buNone/>
              <a:defRPr sz="4000" b="0"/>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2/27/2020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
        <p:nvSpPr>
          <p:cNvPr id="11" name="Content Placeholder 10"/>
          <p:cNvSpPr>
            <a:spLocks noGrp="1"/>
          </p:cNvSpPr>
          <p:nvPr>
            <p:ph sz="quarter" idx="1"/>
          </p:nvPr>
        </p:nvSpPr>
        <p:spPr>
          <a:xfrm>
            <a:off x="2971800" y="1600200"/>
            <a:ext cx="5715000" cy="44958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kumimoji="0" lang="en-US" smtClean="0"/>
              <a:t>Click to edit Master title style</a:t>
            </a:r>
            <a:endParaRPr kumimoji="0" lang="en-US"/>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2/27/2020</a:t>
            </a:fld>
            <a:endParaRPr lang="en-US"/>
          </a:p>
        </p:txBody>
      </p:sp>
      <p:sp>
        <p:nvSpPr>
          <p:cNvPr id="6" name="Footer Placeholder 5"/>
          <p:cNvSpPr>
            <a:spLocks noGrp="1"/>
          </p:cNvSpPr>
          <p:nvPr>
            <p:ph type="ftr" sz="quarter" idx="11"/>
          </p:nvPr>
        </p:nvSpPr>
        <p:spPr>
          <a:xfrm>
            <a:off x="914400" y="6172200"/>
            <a:ext cx="3886200" cy="457200"/>
          </a:xfrm>
        </p:spPr>
        <p:txBody>
          <a:bodyPr/>
          <a:lstStyle/>
          <a:p>
            <a:endParaRPr lang="en-US"/>
          </a:p>
        </p:txBody>
      </p:sp>
      <p:sp>
        <p:nvSpPr>
          <p:cNvPr id="7" name="Slide Number Placeholder 6"/>
          <p:cNvSpPr>
            <a:spLocks noGrp="1"/>
          </p:cNvSpPr>
          <p:nvPr>
            <p:ph type="sldNum" sz="quarter" idx="12"/>
          </p:nvPr>
        </p:nvSpPr>
        <p:spPr>
          <a:xfrm>
            <a:off x="146304" y="6208776"/>
            <a:ext cx="457200" cy="457200"/>
          </a:xfrm>
        </p:spPr>
        <p:txBody>
          <a:bodyPr/>
          <a:lstStyle/>
          <a:p>
            <a:fld id="{B6F15528-21DE-4FAA-801E-634DDDAF4B2B}" type="slidenum">
              <a:rPr lang="en-US" smtClean="0"/>
              <a:pPr/>
              <a:t>‹#›</a:t>
            </a:fld>
            <a:endParaRPr lang="en-US"/>
          </a:p>
        </p:txBody>
      </p:sp>
      <p:sp>
        <p:nvSpPr>
          <p:cNvPr id="11" name="Rectangle 10"/>
          <p:cNvSpPr/>
          <p:nvPr/>
        </p:nvSpPr>
        <p:spPr>
          <a:xfrm flipV="1">
            <a:off x="68307" y="4683555"/>
            <a:ext cx="9006840" cy="9144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Rectangle 11"/>
          <p:cNvSpPr/>
          <p:nvPr/>
        </p:nvSpPr>
        <p:spPr>
          <a:xfrm>
            <a:off x="68508" y="4650474"/>
            <a:ext cx="9006639" cy="4571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Rectangle 12"/>
          <p:cNvSpPr/>
          <p:nvPr/>
        </p:nvSpPr>
        <p:spPr>
          <a:xfrm>
            <a:off x="68510" y="4773224"/>
            <a:ext cx="9006637" cy="4880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lstStyle>
            <a:lvl1pPr marL="0" indent="0">
              <a:buNone/>
              <a:defRPr sz="3200"/>
            </a:lvl1pPr>
          </a:lstStyle>
          <a:p>
            <a:r>
              <a:rPr kumimoji="0" lang="en-US" smtClean="0"/>
              <a:t>Click icon to add picture</a:t>
            </a:r>
            <a:endParaRPr kumimoji="0"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8" name="Rounded Rectangle 7"/>
          <p:cNvSpPr/>
          <p:nvPr/>
        </p:nvSpPr>
        <p:spPr>
          <a:xfrm>
            <a:off x="64008" y="69755"/>
            <a:ext cx="9013372" cy="6693408"/>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2" name="Title Placeholder 21"/>
          <p:cNvSpPr>
            <a:spLocks noGrp="1"/>
          </p:cNvSpPr>
          <p:nvPr>
            <p:ph type="title"/>
          </p:nvPr>
        </p:nvSpPr>
        <p:spPr>
          <a:xfrm>
            <a:off x="914400" y="274638"/>
            <a:ext cx="7772400" cy="1143000"/>
          </a:xfrm>
          <a:prstGeom prst="rect">
            <a:avLst/>
          </a:prstGeom>
        </p:spPr>
        <p:txBody>
          <a:bodyPr bIns="91440" anchor="b" anchorCtr="0">
            <a:normAutofit/>
          </a:bodyPr>
          <a:lstStyle/>
          <a:p>
            <a:r>
              <a:rPr kumimoji="0" lang="en-US" smtClean="0"/>
              <a:t>Click to edit Master title style</a:t>
            </a:r>
            <a:endParaRPr kumimoji="0" lang="en-US"/>
          </a:p>
        </p:txBody>
      </p:sp>
      <p:sp>
        <p:nvSpPr>
          <p:cNvPr id="13" name="Text Placeholder 12"/>
          <p:cNvSpPr>
            <a:spLocks noGrp="1"/>
          </p:cNvSpPr>
          <p:nvPr>
            <p:ph type="body" idx="1"/>
          </p:nvPr>
        </p:nvSpPr>
        <p:spPr>
          <a:xfrm>
            <a:off x="914400" y="1447800"/>
            <a:ext cx="7772400" cy="4572000"/>
          </a:xfrm>
          <a:prstGeom prst="rect">
            <a:avLst/>
          </a:prstGeom>
        </p:spPr>
        <p:txBody>
          <a:bodyPr>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4" name="Date Placeholder 13"/>
          <p:cNvSpPr>
            <a:spLocks noGrp="1"/>
          </p:cNvSpPr>
          <p:nvPr>
            <p:ph type="dt" sz="half" idx="2"/>
          </p:nvPr>
        </p:nvSpPr>
        <p:spPr>
          <a:xfrm>
            <a:off x="6172200" y="6191250"/>
            <a:ext cx="2476500" cy="476250"/>
          </a:xfrm>
          <a:prstGeom prst="rect">
            <a:avLst/>
          </a:prstGeom>
        </p:spPr>
        <p:txBody>
          <a:bodyPr anchor="ctr" anchorCtr="0"/>
          <a:lstStyle>
            <a:lvl1pPr algn="r" eaLnBrk="1" latinLnBrk="0" hangingPunct="1">
              <a:defRPr kumimoji="0" sz="1400">
                <a:solidFill>
                  <a:schemeClr val="tx2"/>
                </a:solidFill>
              </a:defRPr>
            </a:lvl1pPr>
          </a:lstStyle>
          <a:p>
            <a:fld id="{1D8BD707-D9CF-40AE-B4C6-C98DA3205C09}" type="datetimeFigureOut">
              <a:rPr lang="en-US" smtClean="0"/>
              <a:pPr/>
              <a:t>2/27/2020</a:t>
            </a:fld>
            <a:endParaRPr lang="en-US"/>
          </a:p>
        </p:txBody>
      </p:sp>
      <p:sp>
        <p:nvSpPr>
          <p:cNvPr id="3" name="Footer Placeholder 2"/>
          <p:cNvSpPr>
            <a:spLocks noGrp="1"/>
          </p:cNvSpPr>
          <p:nvPr>
            <p:ph type="ftr" sz="quarter" idx="3"/>
          </p:nvPr>
        </p:nvSpPr>
        <p:spPr>
          <a:xfrm>
            <a:off x="914400" y="6172200"/>
            <a:ext cx="3962400" cy="457200"/>
          </a:xfrm>
          <a:prstGeom prst="rect">
            <a:avLst/>
          </a:prstGeom>
        </p:spPr>
        <p:txBody>
          <a:bodyPr anchor="ctr" anchorCtr="0"/>
          <a:lstStyle>
            <a:lvl1pPr eaLnBrk="1" latinLnBrk="0" hangingPunct="1">
              <a:defRPr kumimoji="0" sz="1400">
                <a:solidFill>
                  <a:schemeClr val="tx2"/>
                </a:solidFill>
              </a:defRPr>
            </a:lvl1pPr>
          </a:lstStyle>
          <a:p>
            <a:endParaRPr lang="en-US"/>
          </a:p>
        </p:txBody>
      </p:sp>
      <p:sp>
        <p:nvSpPr>
          <p:cNvPr id="23" name="Slide Number Placeholder 22"/>
          <p:cNvSpPr>
            <a:spLocks noGrp="1"/>
          </p:cNvSpPr>
          <p:nvPr>
            <p:ph type="sldNum" sz="quarter" idx="4"/>
          </p:nvPr>
        </p:nvSpPr>
        <p:spPr>
          <a:xfrm>
            <a:off x="146304" y="6210300"/>
            <a:ext cx="457200" cy="457200"/>
          </a:xfrm>
          <a:prstGeom prst="ellipse">
            <a:avLst/>
          </a:prstGeom>
          <a:solidFill>
            <a:schemeClr val="accent1"/>
          </a:solidFill>
        </p:spPr>
        <p:txBody>
          <a:bodyPr wrap="none" lIns="0" tIns="0" rIns="0" bIns="0" anchor="ctr" anchorCtr="1">
            <a:noAutofit/>
          </a:bodyPr>
          <a:lstStyle>
            <a:lvl1pPr algn="ctr" eaLnBrk="1" latinLnBrk="0" hangingPunct="1">
              <a:defRPr kumimoji="0" sz="1400">
                <a:solidFill>
                  <a:srgbClr val="FFFFFF"/>
                </a:solidFill>
                <a:latin typeface="+mj-lt"/>
                <a:ea typeface="+mj-ea"/>
                <a:cs typeface="+mj-cs"/>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rtl="0" eaLnBrk="1" latinLnBrk="0" hangingPunct="1">
        <a:spcBef>
          <a:spcPct val="0"/>
        </a:spcBef>
        <a:buNone/>
        <a:defRPr kumimoji="0" sz="4000" kern="1200">
          <a:solidFill>
            <a:schemeClr val="tx2"/>
          </a:solidFill>
          <a:latin typeface="+mj-lt"/>
          <a:ea typeface="+mj-ea"/>
          <a:cs typeface="+mj-cs"/>
        </a:defRPr>
      </a:lvl1pPr>
    </p:titleStyle>
    <p:bodyStyle>
      <a:lvl1pPr marL="274320" indent="-274320" algn="l" rtl="0" eaLnBrk="1" latinLnBrk="0" hangingPunct="1">
        <a:spcBef>
          <a:spcPts val="580"/>
        </a:spcBef>
        <a:buClr>
          <a:schemeClr val="accent1"/>
        </a:buClr>
        <a:buSzPct val="85000"/>
        <a:buFont typeface="Wingdings 2"/>
        <a:buChar char=""/>
        <a:defRPr kumimoji="0" sz="2600" kern="1200">
          <a:solidFill>
            <a:schemeClr val="tx1"/>
          </a:solidFill>
          <a:latin typeface="+mn-lt"/>
          <a:ea typeface="+mn-ea"/>
          <a:cs typeface="+mn-cs"/>
        </a:defRPr>
      </a:lvl1pPr>
      <a:lvl2pPr marL="548640" indent="-228600" algn="l" rtl="0" eaLnBrk="1" latinLnBrk="0" hangingPunct="1">
        <a:spcBef>
          <a:spcPts val="370"/>
        </a:spcBef>
        <a:buClr>
          <a:schemeClr val="accent2"/>
        </a:buClr>
        <a:buSzPct val="85000"/>
        <a:buFont typeface="Wingdings 2"/>
        <a:buChar char=""/>
        <a:defRPr kumimoji="0" sz="2400" kern="1200">
          <a:solidFill>
            <a:schemeClr val="tx1"/>
          </a:solidFill>
          <a:latin typeface="+mn-lt"/>
          <a:ea typeface="+mn-ea"/>
          <a:cs typeface="+mn-cs"/>
        </a:defRPr>
      </a:lvl2pPr>
      <a:lvl3pPr marL="822960" indent="-228600" algn="l" rtl="0" eaLnBrk="1" latinLnBrk="0" hangingPunct="1">
        <a:spcBef>
          <a:spcPts val="370"/>
        </a:spcBef>
        <a:buClr>
          <a:schemeClr val="accent1">
            <a:tint val="60000"/>
          </a:schemeClr>
        </a:buClr>
        <a:buSzPct val="8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ts val="370"/>
        </a:spcBef>
        <a:buClr>
          <a:schemeClr val="accent3"/>
        </a:buClr>
        <a:buSzPct val="80000"/>
        <a:buFont typeface="Wingdings 2"/>
        <a:buChar char=""/>
        <a:defRPr kumimoji="0" sz="2000" kern="1200">
          <a:solidFill>
            <a:schemeClr val="tx1"/>
          </a:solidFill>
          <a:latin typeface="+mn-lt"/>
          <a:ea typeface="+mn-ea"/>
          <a:cs typeface="+mn-cs"/>
        </a:defRPr>
      </a:lvl4pPr>
      <a:lvl5pPr marL="1371600" indent="-228600" algn="l" rtl="0" eaLnBrk="1" latinLnBrk="0" hangingPunct="1">
        <a:spcBef>
          <a:spcPts val="370"/>
        </a:spcBef>
        <a:buClr>
          <a:schemeClr val="accent3"/>
        </a:buClr>
        <a:buFontTx/>
        <a:buChar char="o"/>
        <a:defRPr kumimoji="0"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15.w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14.wmf"/><Relationship Id="rId4" Type="http://schemas.openxmlformats.org/officeDocument/2006/relationships/oleObject" Target="../embeddings/oleObject1.bin"/></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oleObject" Target="../embeddings/oleObject5.bin"/><Relationship Id="rId3" Type="http://schemas.openxmlformats.org/officeDocument/2006/relationships/oleObject" Target="../embeddings/oleObject3.bin"/><Relationship Id="rId7" Type="http://schemas.openxmlformats.org/officeDocument/2006/relationships/image" Target="../media/image39.png"/><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36.wmf"/><Relationship Id="rId11" Type="http://schemas.openxmlformats.org/officeDocument/2006/relationships/image" Target="../media/image38.wmf"/><Relationship Id="rId5" Type="http://schemas.openxmlformats.org/officeDocument/2006/relationships/oleObject" Target="../embeddings/oleObject4.bin"/><Relationship Id="rId10" Type="http://schemas.openxmlformats.org/officeDocument/2006/relationships/oleObject" Target="../embeddings/oleObject6.bin"/><Relationship Id="rId4" Type="http://schemas.openxmlformats.org/officeDocument/2006/relationships/image" Target="../media/image35.wmf"/><Relationship Id="rId9" Type="http://schemas.openxmlformats.org/officeDocument/2006/relationships/image" Target="../media/image37.wmf"/></Relationships>
</file>

<file path=ppt/slides/_rels/slide32.xml.rels><?xml version="1.0" encoding="UTF-8" standalone="yes"?>
<Relationships xmlns="http://schemas.openxmlformats.org/package/2006/relationships"><Relationship Id="rId8" Type="http://schemas.openxmlformats.org/officeDocument/2006/relationships/oleObject" Target="../embeddings/oleObject9.bin"/><Relationship Id="rId3" Type="http://schemas.openxmlformats.org/officeDocument/2006/relationships/oleObject" Target="../embeddings/oleObject7.bin"/><Relationship Id="rId7" Type="http://schemas.openxmlformats.org/officeDocument/2006/relationships/image" Target="../media/image44.png"/><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41.wmf"/><Relationship Id="rId11" Type="http://schemas.openxmlformats.org/officeDocument/2006/relationships/image" Target="../media/image43.wmf"/><Relationship Id="rId5" Type="http://schemas.openxmlformats.org/officeDocument/2006/relationships/oleObject" Target="../embeddings/oleObject8.bin"/><Relationship Id="rId10" Type="http://schemas.openxmlformats.org/officeDocument/2006/relationships/oleObject" Target="../embeddings/oleObject10.bin"/><Relationship Id="rId4" Type="http://schemas.openxmlformats.org/officeDocument/2006/relationships/image" Target="../media/image40.wmf"/><Relationship Id="rId9" Type="http://schemas.openxmlformats.org/officeDocument/2006/relationships/image" Target="../media/image42.wm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Good morning</a:t>
            </a:r>
            <a:endParaRPr lang="en-US" dirty="0"/>
          </a:p>
        </p:txBody>
      </p:sp>
      <p:pic>
        <p:nvPicPr>
          <p:cNvPr id="4" name="Content Placeholder 3"/>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3867150" y="2509837"/>
            <a:ext cx="1866900" cy="2447925"/>
          </a:xfrm>
        </p:spPr>
      </p:pic>
    </p:spTree>
    <p:extLst>
      <p:ext uri="{BB962C8B-B14F-4D97-AF65-F5344CB8AC3E}">
        <p14:creationId xmlns:p14="http://schemas.microsoft.com/office/powerpoint/2010/main" val="169403885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SVM-Linearly separable</a:t>
            </a:r>
            <a:r>
              <a:rPr lang="en-US" dirty="0"/>
              <a:t/>
            </a:r>
            <a:br>
              <a:rPr lang="en-US" dirty="0"/>
            </a:br>
            <a:r>
              <a:rPr lang="en-US" dirty="0" smtClean="0"/>
              <a:t>Mathematical concepts</a:t>
            </a:r>
            <a:endParaRPr lang="en-US" dirty="0"/>
          </a:p>
        </p:txBody>
      </p:sp>
      <p:sp>
        <p:nvSpPr>
          <p:cNvPr id="3" name="Content Placeholder 2"/>
          <p:cNvSpPr>
            <a:spLocks noGrp="1"/>
          </p:cNvSpPr>
          <p:nvPr>
            <p:ph sz="quarter" idx="1"/>
          </p:nvPr>
        </p:nvSpPr>
        <p:spPr/>
        <p:txBody>
          <a:bodyPr>
            <a:normAutofit/>
          </a:bodyPr>
          <a:lstStyle/>
          <a:p>
            <a:r>
              <a:rPr lang="en-US" sz="2000" dirty="0" smtClean="0"/>
              <a:t>Vectors.</a:t>
            </a:r>
          </a:p>
          <a:p>
            <a:r>
              <a:rPr lang="en-US" sz="2000" dirty="0" smtClean="0"/>
              <a:t>Consider </a:t>
            </a:r>
            <a:r>
              <a:rPr lang="en-US" sz="2000" dirty="0"/>
              <a:t>a patient described by 2 features: </a:t>
            </a:r>
          </a:p>
          <a:p>
            <a:r>
              <a:rPr lang="en-US" sz="2000" i="1" dirty="0"/>
              <a:t>Systolic BP</a:t>
            </a:r>
            <a:r>
              <a:rPr lang="en-US" sz="2000" dirty="0"/>
              <a:t>= 110 and </a:t>
            </a:r>
            <a:r>
              <a:rPr lang="en-US" sz="2000" i="1" dirty="0"/>
              <a:t>Age</a:t>
            </a:r>
            <a:r>
              <a:rPr lang="en-US" sz="2000" dirty="0"/>
              <a:t>= 29. </a:t>
            </a:r>
          </a:p>
          <a:p>
            <a:r>
              <a:rPr lang="en-US" sz="2000" dirty="0"/>
              <a:t>This patient can be represented as a vector in </a:t>
            </a:r>
            <a:r>
              <a:rPr lang="en-US" sz="2000" dirty="0" smtClean="0"/>
              <a:t>R</a:t>
            </a:r>
            <a:r>
              <a:rPr lang="en-US" sz="2000" baseline="30000" dirty="0" smtClean="0"/>
              <a:t>2</a:t>
            </a:r>
            <a:r>
              <a:rPr lang="en-US" sz="2000" dirty="0" smtClean="0"/>
              <a:t>.</a:t>
            </a:r>
            <a:endParaRPr lang="en-US" sz="2000" dirty="0"/>
          </a:p>
        </p:txBody>
      </p:sp>
      <p:pic>
        <p:nvPicPr>
          <p:cNvPr id="409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30249" t="72826" r="28806" b="2966"/>
          <a:stretch/>
        </p:blipFill>
        <p:spPr bwMode="auto">
          <a:xfrm>
            <a:off x="1295400" y="3200400"/>
            <a:ext cx="5327374" cy="17708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8298998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SVM-Linearly separable</a:t>
            </a:r>
            <a:r>
              <a:rPr lang="en-US" dirty="0"/>
              <a:t/>
            </a:r>
            <a:br>
              <a:rPr lang="en-US" dirty="0"/>
            </a:br>
            <a:r>
              <a:rPr lang="en-US" dirty="0" smtClean="0"/>
              <a:t>Mathematical concepts</a:t>
            </a:r>
            <a:endParaRPr lang="en-US" dirty="0"/>
          </a:p>
        </p:txBody>
      </p:sp>
      <p:sp>
        <p:nvSpPr>
          <p:cNvPr id="3" name="Content Placeholder 2"/>
          <p:cNvSpPr>
            <a:spLocks noGrp="1"/>
          </p:cNvSpPr>
          <p:nvPr>
            <p:ph sz="quarter" idx="1"/>
          </p:nvPr>
        </p:nvSpPr>
        <p:spPr/>
        <p:txBody>
          <a:bodyPr>
            <a:normAutofit/>
          </a:bodyPr>
          <a:lstStyle/>
          <a:p>
            <a:r>
              <a:rPr lang="en-US" sz="2000" dirty="0" smtClean="0"/>
              <a:t>Vectors.             Representations in higher dimensions</a:t>
            </a:r>
          </a:p>
          <a:p>
            <a:endParaRPr lang="en-US" sz="2000" dirty="0"/>
          </a:p>
        </p:txBody>
      </p:sp>
      <p:pic>
        <p:nvPicPr>
          <p:cNvPr id="512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30944" t="28289" r="33942" b="26039"/>
          <a:stretch/>
        </p:blipFill>
        <p:spPr bwMode="auto">
          <a:xfrm>
            <a:off x="5023834" y="2176530"/>
            <a:ext cx="4043966" cy="2957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3528" t="74143" r="26361"/>
          <a:stretch/>
        </p:blipFill>
        <p:spPr bwMode="auto">
          <a:xfrm>
            <a:off x="76200" y="4953000"/>
            <a:ext cx="5771322" cy="16742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4531020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SVM-Linearly separable</a:t>
            </a:r>
            <a:r>
              <a:rPr lang="en-US" dirty="0"/>
              <a:t/>
            </a:r>
            <a:br>
              <a:rPr lang="en-US" dirty="0"/>
            </a:br>
            <a:r>
              <a:rPr lang="en-US" dirty="0" smtClean="0"/>
              <a:t>Mathematical concepts</a:t>
            </a:r>
            <a:endParaRPr lang="en-US" dirty="0"/>
          </a:p>
        </p:txBody>
      </p:sp>
      <p:sp>
        <p:nvSpPr>
          <p:cNvPr id="3" name="Content Placeholder 2"/>
          <p:cNvSpPr>
            <a:spLocks noGrp="1"/>
          </p:cNvSpPr>
          <p:nvPr>
            <p:ph sz="quarter" idx="1"/>
          </p:nvPr>
        </p:nvSpPr>
        <p:spPr/>
        <p:txBody>
          <a:bodyPr>
            <a:normAutofit/>
          </a:bodyPr>
          <a:lstStyle/>
          <a:p>
            <a:r>
              <a:rPr lang="en-US" sz="2000" dirty="0" smtClean="0"/>
              <a:t>Vectors.             Representations in higher dimensions facilitates obtaining  decision boundaries.</a:t>
            </a:r>
          </a:p>
          <a:p>
            <a:endParaRPr lang="en-US" sz="2000" dirty="0"/>
          </a:p>
        </p:txBody>
      </p:sp>
      <p:pic>
        <p:nvPicPr>
          <p:cNvPr id="614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0574" t="42209" r="26361" b="19747"/>
          <a:stretch/>
        </p:blipFill>
        <p:spPr bwMode="auto">
          <a:xfrm>
            <a:off x="381000" y="2590800"/>
            <a:ext cx="8153400" cy="32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6945482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SVM-Linearly separable</a:t>
            </a:r>
            <a:r>
              <a:rPr lang="en-US" dirty="0"/>
              <a:t/>
            </a:r>
            <a:br>
              <a:rPr lang="en-US" dirty="0"/>
            </a:br>
            <a:r>
              <a:rPr lang="en-US" dirty="0" smtClean="0"/>
              <a:t>Mathematical concepts</a:t>
            </a:r>
            <a:endParaRPr lang="en-US" dirty="0"/>
          </a:p>
        </p:txBody>
      </p:sp>
      <p:sp>
        <p:nvSpPr>
          <p:cNvPr id="3" name="Content Placeholder 2"/>
          <p:cNvSpPr>
            <a:spLocks noGrp="1"/>
          </p:cNvSpPr>
          <p:nvPr>
            <p:ph sz="quarter" idx="1"/>
          </p:nvPr>
        </p:nvSpPr>
        <p:spPr/>
        <p:txBody>
          <a:bodyPr>
            <a:normAutofit/>
          </a:bodyPr>
          <a:lstStyle/>
          <a:p>
            <a:r>
              <a:rPr lang="en-US" sz="2000" dirty="0" smtClean="0"/>
              <a:t>Vectors.             Multiplying a vector by a scalar.</a:t>
            </a:r>
          </a:p>
          <a:p>
            <a:endParaRPr lang="en-US" sz="2000" dirty="0"/>
          </a:p>
        </p:txBody>
      </p:sp>
      <p:pic>
        <p:nvPicPr>
          <p:cNvPr id="717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0676" t="63948" r="23305" b="3624"/>
          <a:stretch/>
        </p:blipFill>
        <p:spPr bwMode="auto">
          <a:xfrm>
            <a:off x="304800" y="2590800"/>
            <a:ext cx="8194687" cy="2667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5572143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SVM-Linearly separable</a:t>
            </a:r>
            <a:r>
              <a:rPr lang="en-US" dirty="0"/>
              <a:t/>
            </a:r>
            <a:br>
              <a:rPr lang="en-US" dirty="0"/>
            </a:br>
            <a:r>
              <a:rPr lang="en-US" dirty="0" smtClean="0"/>
              <a:t>Mathematical concepts</a:t>
            </a:r>
            <a:endParaRPr lang="en-US" dirty="0"/>
          </a:p>
        </p:txBody>
      </p:sp>
      <p:sp>
        <p:nvSpPr>
          <p:cNvPr id="3" name="Content Placeholder 2"/>
          <p:cNvSpPr>
            <a:spLocks noGrp="1"/>
          </p:cNvSpPr>
          <p:nvPr>
            <p:ph sz="quarter" idx="1"/>
          </p:nvPr>
        </p:nvSpPr>
        <p:spPr/>
        <p:txBody>
          <a:bodyPr>
            <a:normAutofit/>
          </a:bodyPr>
          <a:lstStyle/>
          <a:p>
            <a:r>
              <a:rPr lang="en-US" sz="2000" dirty="0" smtClean="0"/>
              <a:t>Vectors.             Vector length , addition, subtraction.</a:t>
            </a:r>
          </a:p>
          <a:p>
            <a:endParaRPr lang="en-US" sz="2000" dirty="0"/>
          </a:p>
        </p:txBody>
      </p:sp>
      <p:pic>
        <p:nvPicPr>
          <p:cNvPr id="819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0778" t="51761" r="53759" b="16486"/>
          <a:stretch/>
        </p:blipFill>
        <p:spPr bwMode="auto">
          <a:xfrm>
            <a:off x="533400" y="2286000"/>
            <a:ext cx="3313044" cy="23228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5"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21196" t="50000" r="46040" b="17297"/>
          <a:stretch/>
        </p:blipFill>
        <p:spPr bwMode="auto">
          <a:xfrm>
            <a:off x="4572000" y="2362200"/>
            <a:ext cx="4262907" cy="23922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6" name="Picture 4"/>
          <p:cNvPicPr>
            <a:picLocks noChangeAspect="1" noChangeArrowheads="1"/>
          </p:cNvPicPr>
          <p:nvPr/>
        </p:nvPicPr>
        <p:blipFill rotWithShape="1">
          <a:blip r:embed="rId4">
            <a:extLst>
              <a:ext uri="{28A0092B-C50C-407E-A947-70E740481C1C}">
                <a14:useLocalDpi xmlns:a14="http://schemas.microsoft.com/office/drawing/2010/main" val="0"/>
              </a:ext>
            </a:extLst>
          </a:blip>
          <a:srcRect l="21295" t="63160" r="50891" b="12720"/>
          <a:stretch/>
        </p:blipFill>
        <p:spPr bwMode="auto">
          <a:xfrm>
            <a:off x="457200" y="4788795"/>
            <a:ext cx="3618963" cy="17644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1589700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SVM-Linearly separable</a:t>
            </a:r>
            <a:r>
              <a:rPr lang="en-US" dirty="0"/>
              <a:t/>
            </a:r>
            <a:br>
              <a:rPr lang="en-US" dirty="0"/>
            </a:br>
            <a:r>
              <a:rPr lang="en-US" dirty="0" smtClean="0"/>
              <a:t>Mathematical concepts</a:t>
            </a:r>
            <a:endParaRPr lang="en-US" dirty="0"/>
          </a:p>
        </p:txBody>
      </p:sp>
      <p:sp>
        <p:nvSpPr>
          <p:cNvPr id="3" name="Content Placeholder 2"/>
          <p:cNvSpPr>
            <a:spLocks noGrp="1"/>
          </p:cNvSpPr>
          <p:nvPr>
            <p:ph sz="quarter" idx="1"/>
          </p:nvPr>
        </p:nvSpPr>
        <p:spPr>
          <a:xfrm>
            <a:off x="457200" y="1600200"/>
            <a:ext cx="8229600" cy="4876800"/>
          </a:xfrm>
        </p:spPr>
        <p:txBody>
          <a:bodyPr>
            <a:normAutofit lnSpcReduction="10000"/>
          </a:bodyPr>
          <a:lstStyle/>
          <a:p>
            <a:r>
              <a:rPr lang="en-US" sz="2000" dirty="0" smtClean="0"/>
              <a:t>Vectors.             Dot product.</a:t>
            </a:r>
          </a:p>
          <a:p>
            <a:endParaRPr lang="en-US" sz="2000" dirty="0"/>
          </a:p>
          <a:p>
            <a:endParaRPr lang="en-US" sz="2000" dirty="0" smtClean="0"/>
          </a:p>
          <a:p>
            <a:endParaRPr lang="en-US" sz="2000" dirty="0"/>
          </a:p>
          <a:p>
            <a:endParaRPr lang="en-US" sz="2000" dirty="0" smtClean="0"/>
          </a:p>
          <a:p>
            <a:endParaRPr lang="en-US" sz="2000" dirty="0"/>
          </a:p>
          <a:p>
            <a:endParaRPr lang="en-US" sz="2000" dirty="0" smtClean="0"/>
          </a:p>
          <a:p>
            <a:endParaRPr lang="en-US" sz="2000" dirty="0"/>
          </a:p>
          <a:p>
            <a:endParaRPr lang="en-US" sz="2000" dirty="0" smtClean="0"/>
          </a:p>
          <a:p>
            <a:endParaRPr lang="en-US" sz="2000" dirty="0"/>
          </a:p>
          <a:p>
            <a:r>
              <a:rPr lang="en-US" sz="2000" dirty="0" smtClean="0"/>
              <a:t>When a and b are perpendicular a . b=0.</a:t>
            </a:r>
          </a:p>
          <a:p>
            <a:r>
              <a:rPr lang="en-US" sz="2000" dirty="0" smtClean="0"/>
              <a:t>In regression, </a:t>
            </a:r>
            <a:r>
              <a:rPr lang="en-US" sz="2000" i="1" dirty="0" smtClean="0"/>
              <a:t>y </a:t>
            </a:r>
            <a:r>
              <a:rPr lang="en-US" sz="2000" dirty="0" smtClean="0"/>
              <a:t>is </a:t>
            </a:r>
            <a:r>
              <a:rPr lang="en-US" sz="2000" dirty="0"/>
              <a:t>just a dot product of the </a:t>
            </a:r>
            <a:r>
              <a:rPr lang="en-US" sz="2000" dirty="0" smtClean="0"/>
              <a:t> vector </a:t>
            </a:r>
            <a:r>
              <a:rPr lang="en-US" sz="2000" dirty="0"/>
              <a:t>representing patient characteristics </a:t>
            </a:r>
            <a:r>
              <a:rPr lang="en-US" sz="2000" dirty="0" smtClean="0"/>
              <a:t>(x </a:t>
            </a:r>
            <a:r>
              <a:rPr lang="en-US" sz="2000" dirty="0"/>
              <a:t>) </a:t>
            </a:r>
            <a:r>
              <a:rPr lang="en-US" sz="2000" dirty="0" smtClean="0"/>
              <a:t>and the </a:t>
            </a:r>
            <a:r>
              <a:rPr lang="en-US" sz="2000" dirty="0"/>
              <a:t>regression weights vector </a:t>
            </a:r>
            <a:r>
              <a:rPr lang="en-US" sz="2000" dirty="0" smtClean="0"/>
              <a:t>(w) </a:t>
            </a:r>
            <a:r>
              <a:rPr lang="en-US" sz="2000" dirty="0"/>
              <a:t>which is </a:t>
            </a:r>
            <a:r>
              <a:rPr lang="en-US" sz="2000" dirty="0" smtClean="0"/>
              <a:t>common  across </a:t>
            </a:r>
            <a:r>
              <a:rPr lang="en-US" sz="2000" dirty="0"/>
              <a:t>all patients plus an offset </a:t>
            </a:r>
            <a:r>
              <a:rPr lang="en-US" sz="2000" i="1" dirty="0"/>
              <a:t>b </a:t>
            </a:r>
            <a:r>
              <a:rPr lang="en-US" sz="2000" i="1" dirty="0" smtClean="0"/>
              <a:t>, </a:t>
            </a:r>
            <a:endParaRPr lang="en-US" sz="2000" dirty="0" smtClean="0"/>
          </a:p>
          <a:p>
            <a:endParaRPr lang="en-US" sz="2000" dirty="0"/>
          </a:p>
        </p:txBody>
      </p:sp>
      <p:pic>
        <p:nvPicPr>
          <p:cNvPr id="9218"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20574" t="70246" r="29722" b="3986"/>
          <a:stretch/>
        </p:blipFill>
        <p:spPr bwMode="auto">
          <a:xfrm>
            <a:off x="990600" y="2820807"/>
            <a:ext cx="7315200" cy="21321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4" name="Object 3"/>
          <p:cNvGraphicFramePr>
            <a:graphicFrameLocks noChangeAspect="1"/>
          </p:cNvGraphicFramePr>
          <p:nvPr>
            <p:extLst>
              <p:ext uri="{D42A27DB-BD31-4B8C-83A1-F6EECF244321}">
                <p14:modId xmlns:p14="http://schemas.microsoft.com/office/powerpoint/2010/main" val="2514651651"/>
              </p:ext>
            </p:extLst>
          </p:nvPr>
        </p:nvGraphicFramePr>
        <p:xfrm>
          <a:off x="3810000" y="1447796"/>
          <a:ext cx="4276725" cy="1447804"/>
        </p:xfrm>
        <a:graphic>
          <a:graphicData uri="http://schemas.openxmlformats.org/presentationml/2006/ole">
            <mc:AlternateContent xmlns:mc="http://schemas.openxmlformats.org/markup-compatibility/2006">
              <mc:Choice xmlns:v="urn:schemas-microsoft-com:vml" Requires="v">
                <p:oleObj spid="_x0000_s9271" name="Equation" r:id="rId4" imgW="2400120" imgH="812520" progId="Equation.3">
                  <p:embed/>
                </p:oleObj>
              </mc:Choice>
              <mc:Fallback>
                <p:oleObj name="Equation" r:id="rId4" imgW="2400120" imgH="812520" progId="Equation.3">
                  <p:embed/>
                  <p:pic>
                    <p:nvPicPr>
                      <p:cNvPr id="0" name=""/>
                      <p:cNvPicPr/>
                      <p:nvPr/>
                    </p:nvPicPr>
                    <p:blipFill>
                      <a:blip r:embed="rId5"/>
                      <a:stretch>
                        <a:fillRect/>
                      </a:stretch>
                    </p:blipFill>
                    <p:spPr>
                      <a:xfrm>
                        <a:off x="3810000" y="1447796"/>
                        <a:ext cx="4276725" cy="1447804"/>
                      </a:xfrm>
                      <a:prstGeom prst="rect">
                        <a:avLst/>
                      </a:prstGeom>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2822676873"/>
              </p:ext>
            </p:extLst>
          </p:nvPr>
        </p:nvGraphicFramePr>
        <p:xfrm>
          <a:off x="4038600" y="6019800"/>
          <a:ext cx="1524000" cy="381000"/>
        </p:xfrm>
        <a:graphic>
          <a:graphicData uri="http://schemas.openxmlformats.org/presentationml/2006/ole">
            <mc:AlternateContent xmlns:mc="http://schemas.openxmlformats.org/markup-compatibility/2006">
              <mc:Choice xmlns:v="urn:schemas-microsoft-com:vml" Requires="v">
                <p:oleObj spid="_x0000_s9272" name="Equation" r:id="rId6" imgW="812520" imgH="203040" progId="Equation.3">
                  <p:embed/>
                </p:oleObj>
              </mc:Choice>
              <mc:Fallback>
                <p:oleObj name="Equation" r:id="rId6" imgW="812520" imgH="203040" progId="Equation.3">
                  <p:embed/>
                  <p:pic>
                    <p:nvPicPr>
                      <p:cNvPr id="0" name=""/>
                      <p:cNvPicPr/>
                      <p:nvPr/>
                    </p:nvPicPr>
                    <p:blipFill>
                      <a:blip r:embed="rId7"/>
                      <a:stretch>
                        <a:fillRect/>
                      </a:stretch>
                    </p:blipFill>
                    <p:spPr>
                      <a:xfrm>
                        <a:off x="4038600" y="6019800"/>
                        <a:ext cx="1524000" cy="381000"/>
                      </a:xfrm>
                      <a:prstGeom prst="rect">
                        <a:avLst/>
                      </a:prstGeom>
                    </p:spPr>
                  </p:pic>
                </p:oleObj>
              </mc:Fallback>
            </mc:AlternateContent>
          </a:graphicData>
        </a:graphic>
      </p:graphicFrame>
    </p:spTree>
    <p:extLst>
      <p:ext uri="{BB962C8B-B14F-4D97-AF65-F5344CB8AC3E}">
        <p14:creationId xmlns:p14="http://schemas.microsoft.com/office/powerpoint/2010/main" val="3090660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SVM-Linearly separable</a:t>
            </a:r>
            <a:r>
              <a:rPr lang="en-US" dirty="0"/>
              <a:t/>
            </a:r>
            <a:br>
              <a:rPr lang="en-US" dirty="0"/>
            </a:br>
            <a:r>
              <a:rPr lang="en-US" dirty="0" smtClean="0"/>
              <a:t>Mathematical concepts-</a:t>
            </a:r>
            <a:r>
              <a:rPr lang="en-US" dirty="0" err="1" smtClean="0"/>
              <a:t>Hyperplanes</a:t>
            </a:r>
            <a:endParaRPr lang="en-US" dirty="0"/>
          </a:p>
        </p:txBody>
      </p:sp>
      <p:sp>
        <p:nvSpPr>
          <p:cNvPr id="3" name="Content Placeholder 2"/>
          <p:cNvSpPr>
            <a:spLocks noGrp="1"/>
          </p:cNvSpPr>
          <p:nvPr>
            <p:ph sz="quarter" idx="1"/>
          </p:nvPr>
        </p:nvSpPr>
        <p:spPr/>
        <p:txBody>
          <a:bodyPr>
            <a:normAutofit/>
          </a:bodyPr>
          <a:lstStyle/>
          <a:p>
            <a:r>
              <a:rPr lang="en-US" sz="2000" dirty="0" smtClean="0"/>
              <a:t>A </a:t>
            </a:r>
            <a:r>
              <a:rPr lang="en-US" sz="2000" dirty="0" err="1"/>
              <a:t>hyperplane</a:t>
            </a:r>
            <a:r>
              <a:rPr lang="en-US" sz="2000" dirty="0"/>
              <a:t> is a linear decision </a:t>
            </a:r>
            <a:r>
              <a:rPr lang="en-US" sz="2000" dirty="0" smtClean="0"/>
              <a:t>surface(binary classifier)  </a:t>
            </a:r>
            <a:r>
              <a:rPr lang="en-US" sz="2000" dirty="0"/>
              <a:t>that splits the space into two </a:t>
            </a:r>
            <a:r>
              <a:rPr lang="en-US" sz="2000" dirty="0" smtClean="0"/>
              <a:t>parts.</a:t>
            </a:r>
            <a:endParaRPr lang="en-US" sz="2000" dirty="0"/>
          </a:p>
          <a:p>
            <a:endParaRPr lang="en-US" sz="2000" dirty="0"/>
          </a:p>
        </p:txBody>
      </p:sp>
      <p:pic>
        <p:nvPicPr>
          <p:cNvPr id="1024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0371" t="51268" r="26870" b="10689"/>
          <a:stretch/>
        </p:blipFill>
        <p:spPr bwMode="auto">
          <a:xfrm>
            <a:off x="533400" y="2667000"/>
            <a:ext cx="8229600" cy="3336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5803160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SVM-Linearly separable</a:t>
            </a:r>
            <a:r>
              <a:rPr lang="en-US" dirty="0"/>
              <a:t/>
            </a:r>
            <a:br>
              <a:rPr lang="en-US" dirty="0"/>
            </a:br>
            <a:endParaRPr lang="en-US" dirty="0"/>
          </a:p>
        </p:txBody>
      </p:sp>
      <p:sp>
        <p:nvSpPr>
          <p:cNvPr id="3" name="Content Placeholder 2"/>
          <p:cNvSpPr>
            <a:spLocks noGrp="1"/>
          </p:cNvSpPr>
          <p:nvPr>
            <p:ph sz="quarter" idx="1"/>
          </p:nvPr>
        </p:nvSpPr>
        <p:spPr/>
        <p:txBody>
          <a:bodyPr>
            <a:normAutofit/>
          </a:bodyPr>
          <a:lstStyle/>
          <a:p>
            <a:r>
              <a:rPr lang="en-US" sz="2000" dirty="0" smtClean="0"/>
              <a:t>So, if we know </a:t>
            </a:r>
          </a:p>
          <a:p>
            <a:r>
              <a:rPr lang="en-US" sz="2000" dirty="0" smtClean="0"/>
              <a:t>How </a:t>
            </a:r>
            <a:r>
              <a:rPr lang="en-US" sz="2000" dirty="0"/>
              <a:t>to represent patients (as “vectors”)</a:t>
            </a:r>
          </a:p>
          <a:p>
            <a:r>
              <a:rPr lang="en-US" sz="2000" dirty="0" smtClean="0"/>
              <a:t>How </a:t>
            </a:r>
            <a:r>
              <a:rPr lang="en-US" sz="2000" dirty="0"/>
              <a:t>to define a linear decision surface (“</a:t>
            </a:r>
            <a:r>
              <a:rPr lang="en-US" sz="2000" dirty="0" err="1"/>
              <a:t>hyperplane</a:t>
            </a:r>
            <a:r>
              <a:rPr lang="en-US" sz="2000" dirty="0" smtClean="0"/>
              <a:t>”)</a:t>
            </a:r>
          </a:p>
          <a:p>
            <a:endParaRPr lang="en-US" sz="2000" dirty="0"/>
          </a:p>
          <a:p>
            <a:r>
              <a:rPr lang="en-US" sz="2000" dirty="0" smtClean="0"/>
              <a:t>We can find </a:t>
            </a:r>
          </a:p>
          <a:p>
            <a:r>
              <a:rPr lang="en-US" sz="2000" dirty="0" smtClean="0"/>
              <a:t>How </a:t>
            </a:r>
            <a:r>
              <a:rPr lang="en-US" sz="2000" dirty="0"/>
              <a:t>to efficiently compute the </a:t>
            </a:r>
            <a:r>
              <a:rPr lang="en-US" sz="2000" dirty="0" err="1"/>
              <a:t>hyperplane</a:t>
            </a:r>
            <a:r>
              <a:rPr lang="en-US" sz="2000" dirty="0"/>
              <a:t> that separates two classes with the largest “gap</a:t>
            </a:r>
            <a:r>
              <a:rPr lang="en-US" sz="2000" dirty="0" smtClean="0"/>
              <a:t>”? Using the SVM </a:t>
            </a:r>
            <a:endParaRPr lang="en-US" sz="2000" dirty="0"/>
          </a:p>
          <a:p>
            <a:endParaRPr lang="en-US" sz="2000" dirty="0"/>
          </a:p>
          <a:p>
            <a:endParaRPr lang="en-US" sz="2000" dirty="0"/>
          </a:p>
          <a:p>
            <a:endParaRPr lang="en-US" sz="2000" dirty="0"/>
          </a:p>
          <a:p>
            <a:endParaRPr lang="en-US" sz="2000" dirty="0"/>
          </a:p>
        </p:txBody>
      </p:sp>
      <p:pic>
        <p:nvPicPr>
          <p:cNvPr id="1331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9607" t="61231" r="50000" b="6251"/>
          <a:stretch/>
        </p:blipFill>
        <p:spPr bwMode="auto">
          <a:xfrm>
            <a:off x="1658822" y="4222124"/>
            <a:ext cx="3954532" cy="23787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2521295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Good morning</a:t>
            </a:r>
            <a:endParaRPr lang="en-US" dirty="0"/>
          </a:p>
        </p:txBody>
      </p:sp>
      <p:pic>
        <p:nvPicPr>
          <p:cNvPr id="4" name="Content Placeholder 3"/>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3867150" y="2509837"/>
            <a:ext cx="1866900" cy="2447925"/>
          </a:xfrm>
        </p:spPr>
      </p:pic>
    </p:spTree>
    <p:extLst>
      <p:ext uri="{BB962C8B-B14F-4D97-AF65-F5344CB8AC3E}">
        <p14:creationId xmlns:p14="http://schemas.microsoft.com/office/powerpoint/2010/main" val="170340588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SVM</a:t>
            </a:r>
            <a:endParaRPr lang="en-US" dirty="0"/>
          </a:p>
        </p:txBody>
      </p:sp>
      <p:sp>
        <p:nvSpPr>
          <p:cNvPr id="3" name="Content Placeholder 2"/>
          <p:cNvSpPr>
            <a:spLocks noGrp="1"/>
          </p:cNvSpPr>
          <p:nvPr>
            <p:ph sz="quarter" idx="1"/>
          </p:nvPr>
        </p:nvSpPr>
        <p:spPr/>
        <p:txBody>
          <a:bodyPr/>
          <a:lstStyle/>
          <a:p>
            <a:r>
              <a:rPr lang="en-US" dirty="0" smtClean="0"/>
              <a:t>Recall simple binary classification problems, with a nice data</a:t>
            </a:r>
          </a:p>
          <a:p>
            <a:endParaRPr lang="en-US" dirty="0"/>
          </a:p>
          <a:p>
            <a:endParaRPr lang="en-US" dirty="0" smtClean="0"/>
          </a:p>
          <a:p>
            <a:r>
              <a:rPr lang="en-US" dirty="0" smtClean="0"/>
              <a:t>Where will we draw the classifier? Suppose</a:t>
            </a:r>
          </a:p>
          <a:p>
            <a:endParaRPr lang="en-US" dirty="0"/>
          </a:p>
          <a:p>
            <a:endParaRPr lang="en-US" dirty="0" smtClean="0"/>
          </a:p>
          <a:p>
            <a:endParaRPr lang="en-US" dirty="0"/>
          </a:p>
          <a:p>
            <a:r>
              <a:rPr lang="en-US" dirty="0" smtClean="0"/>
              <a:t>What are the possible practical issues</a:t>
            </a:r>
            <a:endParaRPr lang="en-US" dirty="0"/>
          </a:p>
        </p:txBody>
      </p:sp>
      <p:pic>
        <p:nvPicPr>
          <p:cNvPr id="2048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2655" t="25091" r="49176" b="66032"/>
          <a:stretch/>
        </p:blipFill>
        <p:spPr bwMode="auto">
          <a:xfrm>
            <a:off x="1905000" y="2018623"/>
            <a:ext cx="4966252" cy="6493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483"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12807" t="22722" r="49177" b="58075"/>
          <a:stretch/>
        </p:blipFill>
        <p:spPr bwMode="auto">
          <a:xfrm>
            <a:off x="1752600" y="3319670"/>
            <a:ext cx="4946374" cy="14047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484" name="Picture 4"/>
          <p:cNvPicPr>
            <a:picLocks noChangeAspect="1" noChangeArrowheads="1"/>
          </p:cNvPicPr>
          <p:nvPr/>
        </p:nvPicPr>
        <p:blipFill rotWithShape="1">
          <a:blip r:embed="rId4">
            <a:extLst>
              <a:ext uri="{28A0092B-C50C-407E-A947-70E740481C1C}">
                <a14:useLocalDpi xmlns:a14="http://schemas.microsoft.com/office/drawing/2010/main" val="0"/>
              </a:ext>
            </a:extLst>
          </a:blip>
          <a:srcRect l="12807" t="22645" r="49177" b="60190"/>
          <a:stretch/>
        </p:blipFill>
        <p:spPr bwMode="auto">
          <a:xfrm>
            <a:off x="2133600" y="5257800"/>
            <a:ext cx="4946374" cy="12556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7763327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Recall</a:t>
            </a:r>
            <a:endParaRPr lang="en-US" dirty="0"/>
          </a:p>
        </p:txBody>
      </p:sp>
      <p:sp>
        <p:nvSpPr>
          <p:cNvPr id="3" name="Content Placeholder 2"/>
          <p:cNvSpPr>
            <a:spLocks noGrp="1"/>
          </p:cNvSpPr>
          <p:nvPr>
            <p:ph sz="quarter" idx="1"/>
          </p:nvPr>
        </p:nvSpPr>
        <p:spPr/>
        <p:txBody>
          <a:bodyPr/>
          <a:lstStyle/>
          <a:p>
            <a:r>
              <a:rPr lang="en-US" dirty="0" smtClean="0"/>
              <a:t>Bias-Variance tradeoff</a:t>
            </a:r>
          </a:p>
          <a:p>
            <a:r>
              <a:rPr lang="en-US" dirty="0" smtClean="0"/>
              <a:t>Misclassification</a:t>
            </a:r>
          </a:p>
          <a:p>
            <a:r>
              <a:rPr lang="en-US" dirty="0" smtClean="0"/>
              <a:t>Over-fitting</a:t>
            </a:r>
          </a:p>
          <a:p>
            <a:r>
              <a:rPr lang="en-US" dirty="0" smtClean="0"/>
              <a:t>Accuracy/Capacity</a:t>
            </a:r>
            <a:endParaRPr lang="en-US" dirty="0"/>
          </a:p>
        </p:txBody>
      </p:sp>
    </p:spTree>
    <p:extLst>
      <p:ext uri="{BB962C8B-B14F-4D97-AF65-F5344CB8AC3E}">
        <p14:creationId xmlns:p14="http://schemas.microsoft.com/office/powerpoint/2010/main" val="400367487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SVM</a:t>
            </a:r>
            <a:endParaRPr lang="en-US" dirty="0"/>
          </a:p>
        </p:txBody>
      </p:sp>
      <p:sp>
        <p:nvSpPr>
          <p:cNvPr id="3" name="Content Placeholder 2"/>
          <p:cNvSpPr>
            <a:spLocks noGrp="1"/>
          </p:cNvSpPr>
          <p:nvPr>
            <p:ph sz="quarter" idx="1"/>
          </p:nvPr>
        </p:nvSpPr>
        <p:spPr/>
        <p:txBody>
          <a:bodyPr/>
          <a:lstStyle/>
          <a:p>
            <a:r>
              <a:rPr lang="en-US" dirty="0" smtClean="0"/>
              <a:t>If we change the threshold</a:t>
            </a:r>
          </a:p>
          <a:p>
            <a:endParaRPr lang="en-US" dirty="0"/>
          </a:p>
          <a:p>
            <a:r>
              <a:rPr lang="en-US" dirty="0" smtClean="0"/>
              <a:t>Works well.</a:t>
            </a:r>
          </a:p>
          <a:p>
            <a:endParaRPr lang="en-US" dirty="0"/>
          </a:p>
          <a:p>
            <a:r>
              <a:rPr lang="en-US" dirty="0" smtClean="0"/>
              <a:t>We can actually use the margin for getting thresholds of varying distances from the borders but the margin is the smaller of the two distances and hence is smaller than midpoint placed threshold</a:t>
            </a:r>
            <a:endParaRPr lang="en-US" dirty="0"/>
          </a:p>
        </p:txBody>
      </p:sp>
      <p:pic>
        <p:nvPicPr>
          <p:cNvPr id="2150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2987" t="21740" r="49150" b="44202"/>
          <a:stretch/>
        </p:blipFill>
        <p:spPr bwMode="auto">
          <a:xfrm>
            <a:off x="4471280" y="914400"/>
            <a:ext cx="4520320" cy="228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l="12859" t="22645" r="49252" b="55616"/>
          <a:stretch/>
        </p:blipFill>
        <p:spPr bwMode="auto">
          <a:xfrm>
            <a:off x="2209800" y="5039139"/>
            <a:ext cx="4929809" cy="15902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7224210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SVM</a:t>
            </a:r>
            <a:endParaRPr lang="en-US" dirty="0"/>
          </a:p>
        </p:txBody>
      </p:sp>
      <p:sp>
        <p:nvSpPr>
          <p:cNvPr id="3" name="Content Placeholder 2"/>
          <p:cNvSpPr>
            <a:spLocks noGrp="1"/>
          </p:cNvSpPr>
          <p:nvPr>
            <p:ph sz="quarter" idx="1"/>
          </p:nvPr>
        </p:nvSpPr>
        <p:spPr/>
        <p:txBody>
          <a:bodyPr/>
          <a:lstStyle/>
          <a:p>
            <a:r>
              <a:rPr lang="en-US" dirty="0" smtClean="0"/>
              <a:t>When the threshold is the median of the distance between the extreme vectors, then we have the largest MARGIN.</a:t>
            </a:r>
          </a:p>
          <a:p>
            <a:r>
              <a:rPr lang="en-US" dirty="0" smtClean="0"/>
              <a:t>This is called the Maximal Margin Classifier.</a:t>
            </a:r>
            <a:endParaRPr lang="en-US" dirty="0"/>
          </a:p>
        </p:txBody>
      </p:sp>
      <p:pic>
        <p:nvPicPr>
          <p:cNvPr id="10"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12681" t="23052" r="49125" b="40353"/>
          <a:stretch/>
        </p:blipFill>
        <p:spPr bwMode="auto">
          <a:xfrm>
            <a:off x="2209800" y="2895600"/>
            <a:ext cx="4969565" cy="26769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7489346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SVM</a:t>
            </a:r>
            <a:endParaRPr lang="en-US" dirty="0"/>
          </a:p>
        </p:txBody>
      </p:sp>
      <p:sp>
        <p:nvSpPr>
          <p:cNvPr id="3" name="Content Placeholder 2"/>
          <p:cNvSpPr>
            <a:spLocks noGrp="1"/>
          </p:cNvSpPr>
          <p:nvPr>
            <p:ph sz="quarter" idx="1"/>
          </p:nvPr>
        </p:nvSpPr>
        <p:spPr>
          <a:xfrm>
            <a:off x="914400" y="1447800"/>
            <a:ext cx="7772400" cy="4953000"/>
          </a:xfrm>
        </p:spPr>
        <p:txBody>
          <a:bodyPr>
            <a:normAutofit fontScale="92500" lnSpcReduction="20000"/>
          </a:bodyPr>
          <a:lstStyle/>
          <a:p>
            <a:r>
              <a:rPr lang="en-US" dirty="0" smtClean="0"/>
              <a:t>So, it seems logical to have the MMC as the best choice. What is our data is </a:t>
            </a:r>
          </a:p>
          <a:p>
            <a:endParaRPr lang="en-US" dirty="0" smtClean="0"/>
          </a:p>
          <a:p>
            <a:r>
              <a:rPr lang="en-US" dirty="0" smtClean="0"/>
              <a:t>If we go for MMC line , then</a:t>
            </a:r>
          </a:p>
          <a:p>
            <a:endParaRPr lang="en-US" dirty="0"/>
          </a:p>
          <a:p>
            <a:endParaRPr lang="en-US" dirty="0" smtClean="0"/>
          </a:p>
          <a:p>
            <a:endParaRPr lang="en-US" dirty="0" smtClean="0"/>
          </a:p>
          <a:p>
            <a:endParaRPr lang="en-US" dirty="0"/>
          </a:p>
          <a:p>
            <a:r>
              <a:rPr lang="en-US" dirty="0" smtClean="0"/>
              <a:t>Which  indicates the sensitivity of the MMC to outliers.</a:t>
            </a:r>
            <a:endParaRPr lang="en-US" dirty="0"/>
          </a:p>
          <a:p>
            <a:endParaRPr lang="en-US" dirty="0" smtClean="0"/>
          </a:p>
          <a:p>
            <a:r>
              <a:rPr lang="en-US" dirty="0" smtClean="0"/>
              <a:t>So, it clearly indicates  that this is where we get into Bias-Variance kind of tradeoff.</a:t>
            </a:r>
          </a:p>
          <a:p>
            <a:r>
              <a:rPr lang="en-US" dirty="0" smtClean="0"/>
              <a:t>Only thing is here outlier/misclassification and accuracy tradeoff</a:t>
            </a:r>
            <a:endParaRPr lang="en-US" dirty="0"/>
          </a:p>
        </p:txBody>
      </p:sp>
      <p:pic>
        <p:nvPicPr>
          <p:cNvPr id="2253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2400" t="26268" r="49176" b="66803"/>
          <a:stretch/>
        </p:blipFill>
        <p:spPr bwMode="auto">
          <a:xfrm>
            <a:off x="2620617" y="1828800"/>
            <a:ext cx="4999383" cy="5068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531"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12909" t="23415" r="49228" b="55027"/>
          <a:stretch/>
        </p:blipFill>
        <p:spPr bwMode="auto">
          <a:xfrm>
            <a:off x="2998304" y="2743200"/>
            <a:ext cx="4926496" cy="15770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66491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9" end="9"/>
                                            </p:txEl>
                                          </p:spTgt>
                                        </p:tgtEl>
                                        <p:attrNameLst>
                                          <p:attrName>style.visibility</p:attrName>
                                        </p:attrNameLst>
                                      </p:cBhvr>
                                      <p:to>
                                        <p:strVal val="visible"/>
                                      </p:to>
                                    </p:set>
                                    <p:anim calcmode="lin" valueType="num">
                                      <p:cBhvr additive="base">
                                        <p:cTn id="7"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9" end="9"/>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10" end="10"/>
                                            </p:txEl>
                                          </p:spTgt>
                                        </p:tgtEl>
                                        <p:attrNameLst>
                                          <p:attrName>style.visibility</p:attrName>
                                        </p:attrNameLst>
                                      </p:cBhvr>
                                      <p:to>
                                        <p:strVal val="visible"/>
                                      </p:to>
                                    </p:set>
                                    <p:anim calcmode="lin" valueType="num">
                                      <p:cBhvr additive="base">
                                        <p:cTn id="11"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0" end="1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SVM</a:t>
            </a:r>
            <a:endParaRPr lang="en-US" dirty="0"/>
          </a:p>
        </p:txBody>
      </p:sp>
      <p:sp>
        <p:nvSpPr>
          <p:cNvPr id="3" name="Content Placeholder 2"/>
          <p:cNvSpPr>
            <a:spLocks noGrp="1"/>
          </p:cNvSpPr>
          <p:nvPr>
            <p:ph sz="quarter" idx="1"/>
          </p:nvPr>
        </p:nvSpPr>
        <p:spPr>
          <a:xfrm>
            <a:off x="914400" y="1447800"/>
            <a:ext cx="7772400" cy="4953000"/>
          </a:xfrm>
        </p:spPr>
        <p:txBody>
          <a:bodyPr>
            <a:normAutofit/>
          </a:bodyPr>
          <a:lstStyle/>
          <a:p>
            <a:r>
              <a:rPr lang="en-US" dirty="0" smtClean="0"/>
              <a:t>So, we allow misclassifications to improve accuracy.</a:t>
            </a:r>
          </a:p>
          <a:p>
            <a:r>
              <a:rPr lang="en-US" dirty="0" smtClean="0"/>
              <a:t>Before allowing misclassification</a:t>
            </a:r>
          </a:p>
          <a:p>
            <a:endParaRPr lang="en-US" dirty="0"/>
          </a:p>
          <a:p>
            <a:endParaRPr lang="en-US" dirty="0" smtClean="0"/>
          </a:p>
          <a:p>
            <a:endParaRPr lang="en-US" dirty="0"/>
          </a:p>
          <a:p>
            <a:r>
              <a:rPr lang="en-US" dirty="0" smtClean="0"/>
              <a:t>After allowing misclassification</a:t>
            </a:r>
          </a:p>
          <a:p>
            <a:endParaRPr lang="en-US" dirty="0"/>
          </a:p>
          <a:p>
            <a:endParaRPr lang="en-US" dirty="0" smtClean="0"/>
          </a:p>
          <a:p>
            <a:endParaRPr lang="en-US" dirty="0"/>
          </a:p>
          <a:p>
            <a:r>
              <a:rPr lang="en-US" dirty="0" smtClean="0"/>
              <a:t>Improves performance</a:t>
            </a:r>
            <a:endParaRPr lang="en-US" dirty="0"/>
          </a:p>
        </p:txBody>
      </p:sp>
      <p:pic>
        <p:nvPicPr>
          <p:cNvPr id="2355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2783" t="23279" r="49048" b="57654"/>
          <a:stretch/>
        </p:blipFill>
        <p:spPr bwMode="auto">
          <a:xfrm>
            <a:off x="1752600" y="2339009"/>
            <a:ext cx="4966252" cy="13947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555"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12757" t="23686" r="50000" b="59149"/>
          <a:stretch/>
        </p:blipFill>
        <p:spPr bwMode="auto">
          <a:xfrm>
            <a:off x="2133600" y="4343400"/>
            <a:ext cx="4845740" cy="12556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3919448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SVM</a:t>
            </a:r>
            <a:endParaRPr lang="en-US" dirty="0"/>
          </a:p>
        </p:txBody>
      </p:sp>
      <p:sp>
        <p:nvSpPr>
          <p:cNvPr id="3" name="Content Placeholder 2"/>
          <p:cNvSpPr>
            <a:spLocks noGrp="1"/>
          </p:cNvSpPr>
          <p:nvPr>
            <p:ph sz="quarter" idx="1"/>
          </p:nvPr>
        </p:nvSpPr>
        <p:spPr>
          <a:xfrm>
            <a:off x="914400" y="1447800"/>
            <a:ext cx="7772400" cy="4953000"/>
          </a:xfrm>
        </p:spPr>
        <p:txBody>
          <a:bodyPr>
            <a:normAutofit/>
          </a:bodyPr>
          <a:lstStyle/>
          <a:p>
            <a:r>
              <a:rPr lang="en-US" dirty="0" smtClean="0"/>
              <a:t>When we allow misclassification, the distance between the border vectors and the threshold is called Soft Margin</a:t>
            </a:r>
          </a:p>
          <a:p>
            <a:endParaRPr lang="en-US" dirty="0"/>
          </a:p>
          <a:p>
            <a:endParaRPr lang="en-US" dirty="0" smtClean="0"/>
          </a:p>
          <a:p>
            <a:endParaRPr lang="en-US" dirty="0"/>
          </a:p>
          <a:p>
            <a:endParaRPr lang="en-US" dirty="0" smtClean="0"/>
          </a:p>
          <a:p>
            <a:r>
              <a:rPr lang="en-US" dirty="0" smtClean="0"/>
              <a:t>But now comes another question. How soft can we be? That is how many misclassifications  can we /should we allow.</a:t>
            </a:r>
          </a:p>
          <a:p>
            <a:r>
              <a:rPr lang="en-US" dirty="0" smtClean="0"/>
              <a:t>The answer is “cross validation”.</a:t>
            </a:r>
            <a:endParaRPr lang="en-US" dirty="0"/>
          </a:p>
        </p:txBody>
      </p:sp>
      <p:pic>
        <p:nvPicPr>
          <p:cNvPr id="2457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2630" t="23958" r="49048" b="51902"/>
          <a:stretch/>
        </p:blipFill>
        <p:spPr bwMode="auto">
          <a:xfrm>
            <a:off x="1905000" y="2451652"/>
            <a:ext cx="4986130" cy="17658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1089813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SVM</a:t>
            </a:r>
            <a:endParaRPr lang="en-US" dirty="0"/>
          </a:p>
        </p:txBody>
      </p:sp>
      <p:sp>
        <p:nvSpPr>
          <p:cNvPr id="3" name="Content Placeholder 2"/>
          <p:cNvSpPr>
            <a:spLocks noGrp="1"/>
          </p:cNvSpPr>
          <p:nvPr>
            <p:ph sz="quarter" idx="1"/>
          </p:nvPr>
        </p:nvSpPr>
        <p:spPr>
          <a:xfrm>
            <a:off x="914400" y="1447800"/>
            <a:ext cx="7772400" cy="4953000"/>
          </a:xfrm>
        </p:spPr>
        <p:txBody>
          <a:bodyPr>
            <a:normAutofit/>
          </a:bodyPr>
          <a:lstStyle/>
          <a:p>
            <a:r>
              <a:rPr lang="en-US" dirty="0" smtClean="0"/>
              <a:t>When we are using Soft Margin to determine the threshold of a classifier, we are getting Soft Margin Classifier or Support Vector Classifier.</a:t>
            </a:r>
          </a:p>
          <a:p>
            <a:r>
              <a:rPr lang="en-US" dirty="0" smtClean="0"/>
              <a:t>The observations at the end are called the support vectors.</a:t>
            </a:r>
            <a:endParaRPr lang="en-US" dirty="0"/>
          </a:p>
        </p:txBody>
      </p:sp>
      <p:pic>
        <p:nvPicPr>
          <p:cNvPr id="2560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2783" t="23686" r="49252" b="52219"/>
          <a:stretch/>
        </p:blipFill>
        <p:spPr bwMode="auto">
          <a:xfrm>
            <a:off x="1981200" y="3429000"/>
            <a:ext cx="4939748" cy="17625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0840606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274638"/>
            <a:ext cx="7772400" cy="792162"/>
          </a:xfrm>
        </p:spPr>
        <p:txBody>
          <a:bodyPr/>
          <a:lstStyle/>
          <a:p>
            <a:r>
              <a:rPr lang="en-US" dirty="0" smtClean="0"/>
              <a:t>SVM</a:t>
            </a:r>
            <a:endParaRPr lang="en-US" dirty="0"/>
          </a:p>
        </p:txBody>
      </p:sp>
      <p:sp>
        <p:nvSpPr>
          <p:cNvPr id="3" name="Content Placeholder 2"/>
          <p:cNvSpPr>
            <a:spLocks noGrp="1"/>
          </p:cNvSpPr>
          <p:nvPr>
            <p:ph sz="quarter" idx="1"/>
          </p:nvPr>
        </p:nvSpPr>
        <p:spPr>
          <a:xfrm>
            <a:off x="914400" y="990600"/>
            <a:ext cx="7772400" cy="5410200"/>
          </a:xfrm>
        </p:spPr>
        <p:txBody>
          <a:bodyPr>
            <a:normAutofit/>
          </a:bodyPr>
          <a:lstStyle/>
          <a:p>
            <a:r>
              <a:rPr lang="en-US" sz="2400" dirty="0" smtClean="0"/>
              <a:t>Now recall </a:t>
            </a:r>
            <a:r>
              <a:rPr lang="en-US" sz="2400" dirty="0" err="1" smtClean="0"/>
              <a:t>Hyperplanes</a:t>
            </a:r>
            <a:r>
              <a:rPr lang="en-US" sz="2400" dirty="0" smtClean="0"/>
              <a:t>.</a:t>
            </a:r>
          </a:p>
          <a:p>
            <a:r>
              <a:rPr lang="en-US" sz="2400" dirty="0" smtClean="0"/>
              <a:t>When the data is one dimensional, support vectors are points.</a:t>
            </a:r>
          </a:p>
          <a:p>
            <a:r>
              <a:rPr lang="en-US" sz="2400" dirty="0" smtClean="0"/>
              <a:t>When the data is 2-dimnl, the support vectors are lines,</a:t>
            </a:r>
            <a:endParaRPr lang="en-US" sz="2400" dirty="0"/>
          </a:p>
        </p:txBody>
      </p:sp>
      <p:pic>
        <p:nvPicPr>
          <p:cNvPr id="266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8989" t="21015" r="42759" b="21558"/>
          <a:stretch/>
        </p:blipFill>
        <p:spPr bwMode="auto">
          <a:xfrm>
            <a:off x="2287683" y="2362200"/>
            <a:ext cx="6150639" cy="41155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5546355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274638"/>
            <a:ext cx="7772400" cy="792162"/>
          </a:xfrm>
        </p:spPr>
        <p:txBody>
          <a:bodyPr/>
          <a:lstStyle/>
          <a:p>
            <a:r>
              <a:rPr lang="en-US" dirty="0" smtClean="0"/>
              <a:t>SVM</a:t>
            </a:r>
            <a:endParaRPr lang="en-US" dirty="0"/>
          </a:p>
        </p:txBody>
      </p:sp>
      <p:sp>
        <p:nvSpPr>
          <p:cNvPr id="3" name="Content Placeholder 2"/>
          <p:cNvSpPr>
            <a:spLocks noGrp="1"/>
          </p:cNvSpPr>
          <p:nvPr>
            <p:ph sz="quarter" idx="1"/>
          </p:nvPr>
        </p:nvSpPr>
        <p:spPr>
          <a:xfrm>
            <a:off x="914400" y="990600"/>
            <a:ext cx="7772400" cy="5410200"/>
          </a:xfrm>
        </p:spPr>
        <p:txBody>
          <a:bodyPr>
            <a:normAutofit/>
          </a:bodyPr>
          <a:lstStyle/>
          <a:p>
            <a:r>
              <a:rPr lang="en-US" sz="2400" dirty="0" smtClean="0"/>
              <a:t>And soft margins are from</a:t>
            </a:r>
          </a:p>
          <a:p>
            <a:endParaRPr lang="en-US" sz="2400" dirty="0"/>
          </a:p>
          <a:p>
            <a:endParaRPr lang="en-US" sz="2400" dirty="0" smtClean="0"/>
          </a:p>
          <a:p>
            <a:endParaRPr lang="en-US" sz="2400" dirty="0"/>
          </a:p>
          <a:p>
            <a:endParaRPr lang="en-US" sz="2400" dirty="0" smtClean="0"/>
          </a:p>
          <a:p>
            <a:endParaRPr lang="en-US" sz="2400" dirty="0"/>
          </a:p>
          <a:p>
            <a:endParaRPr lang="en-US" sz="2400" dirty="0" smtClean="0"/>
          </a:p>
          <a:p>
            <a:endParaRPr lang="en-US" sz="2400" dirty="0"/>
          </a:p>
          <a:p>
            <a:endParaRPr lang="en-US" sz="2400" dirty="0" smtClean="0"/>
          </a:p>
          <a:p>
            <a:r>
              <a:rPr lang="en-US" sz="2400" dirty="0" smtClean="0"/>
              <a:t>Blue lines are the indicators of cross validation. All points outside them are correctly classified and all within them are the outliers</a:t>
            </a:r>
            <a:endParaRPr lang="en-US" sz="2400" dirty="0"/>
          </a:p>
          <a:p>
            <a:r>
              <a:rPr lang="en-US" sz="2400" dirty="0" smtClean="0"/>
              <a:t>This is what is called a street. </a:t>
            </a:r>
            <a:endParaRPr lang="en-US" sz="2400" dirty="0"/>
          </a:p>
        </p:txBody>
      </p:sp>
      <p:pic>
        <p:nvPicPr>
          <p:cNvPr id="2765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0083" t="21649" r="42759" b="19248"/>
          <a:stretch/>
        </p:blipFill>
        <p:spPr bwMode="auto">
          <a:xfrm>
            <a:off x="2381300" y="1371600"/>
            <a:ext cx="5162499" cy="36377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2504226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274638"/>
            <a:ext cx="7772400" cy="792162"/>
          </a:xfrm>
        </p:spPr>
        <p:txBody>
          <a:bodyPr/>
          <a:lstStyle/>
          <a:p>
            <a:r>
              <a:rPr lang="en-US" dirty="0" smtClean="0"/>
              <a:t>SVM</a:t>
            </a:r>
            <a:endParaRPr lang="en-US" dirty="0"/>
          </a:p>
        </p:txBody>
      </p:sp>
      <p:sp>
        <p:nvSpPr>
          <p:cNvPr id="3" name="Content Placeholder 2"/>
          <p:cNvSpPr>
            <a:spLocks noGrp="1"/>
          </p:cNvSpPr>
          <p:nvPr>
            <p:ph sz="quarter" idx="1"/>
          </p:nvPr>
        </p:nvSpPr>
        <p:spPr>
          <a:xfrm>
            <a:off x="914400" y="990600"/>
            <a:ext cx="7772400" cy="5410200"/>
          </a:xfrm>
        </p:spPr>
        <p:txBody>
          <a:bodyPr>
            <a:normAutofit/>
          </a:bodyPr>
          <a:lstStyle/>
          <a:p>
            <a:r>
              <a:rPr lang="en-US" sz="2400" dirty="0" smtClean="0"/>
              <a:t>If data is three dimensional, then classifier is a plane</a:t>
            </a:r>
          </a:p>
          <a:p>
            <a:endParaRPr lang="en-US" sz="2400" dirty="0"/>
          </a:p>
          <a:p>
            <a:endParaRPr lang="en-US" sz="2400" dirty="0" smtClean="0"/>
          </a:p>
          <a:p>
            <a:endParaRPr lang="en-US" sz="2400" dirty="0"/>
          </a:p>
          <a:p>
            <a:endParaRPr lang="en-US" sz="2400" dirty="0" smtClean="0"/>
          </a:p>
          <a:p>
            <a:endParaRPr lang="en-US" sz="2400" dirty="0"/>
          </a:p>
          <a:p>
            <a:endParaRPr lang="en-US" sz="2400" dirty="0" smtClean="0"/>
          </a:p>
          <a:p>
            <a:endParaRPr lang="en-US" sz="2400" dirty="0"/>
          </a:p>
          <a:p>
            <a:endParaRPr lang="en-US" sz="2400" dirty="0" smtClean="0"/>
          </a:p>
          <a:p>
            <a:r>
              <a:rPr lang="en-US" sz="2400" dirty="0" smtClean="0"/>
              <a:t>What if the data is 4-dimnl, 5-dimnl…? . </a:t>
            </a:r>
            <a:endParaRPr lang="en-US" sz="2400" dirty="0"/>
          </a:p>
        </p:txBody>
      </p:sp>
      <p:pic>
        <p:nvPicPr>
          <p:cNvPr id="2867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699" t="27446" r="42733" b="21240"/>
          <a:stretch/>
        </p:blipFill>
        <p:spPr bwMode="auto">
          <a:xfrm>
            <a:off x="1371600" y="1371600"/>
            <a:ext cx="6934200" cy="36660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163041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Good morning</a:t>
            </a:r>
            <a:endParaRPr lang="en-US" dirty="0"/>
          </a:p>
        </p:txBody>
      </p:sp>
      <p:pic>
        <p:nvPicPr>
          <p:cNvPr id="4" name="Content Placeholder 3"/>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3867150" y="2509837"/>
            <a:ext cx="1866900" cy="2447925"/>
          </a:xfrm>
        </p:spPr>
      </p:pic>
    </p:spTree>
    <p:extLst>
      <p:ext uri="{BB962C8B-B14F-4D97-AF65-F5344CB8AC3E}">
        <p14:creationId xmlns:p14="http://schemas.microsoft.com/office/powerpoint/2010/main" val="170340588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SVM</a:t>
            </a:r>
            <a:br>
              <a:rPr lang="en-US" dirty="0" smtClean="0"/>
            </a:br>
            <a:r>
              <a:rPr lang="en-US" dirty="0" smtClean="0"/>
              <a:t>Linearly separable</a:t>
            </a:r>
            <a:endParaRPr lang="en-US" dirty="0"/>
          </a:p>
        </p:txBody>
      </p:sp>
      <p:sp>
        <p:nvSpPr>
          <p:cNvPr id="3" name="Content Placeholder 2"/>
          <p:cNvSpPr>
            <a:spLocks noGrp="1"/>
          </p:cNvSpPr>
          <p:nvPr>
            <p:ph sz="quarter" idx="1"/>
          </p:nvPr>
        </p:nvSpPr>
        <p:spPr/>
        <p:txBody>
          <a:bodyPr>
            <a:normAutofit/>
          </a:bodyPr>
          <a:lstStyle/>
          <a:p>
            <a:r>
              <a:rPr lang="en-US" dirty="0" smtClean="0"/>
              <a:t>Margin</a:t>
            </a:r>
          </a:p>
          <a:p>
            <a:r>
              <a:rPr lang="en-US" dirty="0" smtClean="0"/>
              <a:t>Maximal margin</a:t>
            </a:r>
          </a:p>
          <a:p>
            <a:r>
              <a:rPr lang="en-US" dirty="0" smtClean="0"/>
              <a:t>Soft margin</a:t>
            </a:r>
          </a:p>
          <a:p>
            <a:r>
              <a:rPr lang="en-US" dirty="0" smtClean="0"/>
              <a:t>Outliers</a:t>
            </a:r>
          </a:p>
          <a:p>
            <a:r>
              <a:rPr lang="en-US" dirty="0" smtClean="0"/>
              <a:t>Hyper-plane</a:t>
            </a:r>
          </a:p>
          <a:p>
            <a:r>
              <a:rPr lang="en-US" dirty="0" smtClean="0"/>
              <a:t>Structural </a:t>
            </a:r>
            <a:r>
              <a:rPr lang="en-US" smtClean="0"/>
              <a:t>Risk Minimization</a:t>
            </a:r>
            <a:endParaRPr lang="en-US" dirty="0" smtClean="0"/>
          </a:p>
          <a:p>
            <a:r>
              <a:rPr lang="en-US" dirty="0" smtClean="0"/>
              <a:t>Kernel-Polynomial, Radial(</a:t>
            </a:r>
            <a:r>
              <a:rPr lang="en-US" dirty="0" err="1" smtClean="0"/>
              <a:t>Rbasis</a:t>
            </a:r>
            <a:r>
              <a:rPr lang="en-US" dirty="0" smtClean="0"/>
              <a:t>)</a:t>
            </a:r>
          </a:p>
          <a:p>
            <a:r>
              <a:rPr lang="en-US" dirty="0" smtClean="0"/>
              <a:t>VC Dim</a:t>
            </a:r>
            <a:endParaRPr lang="en-US" dirty="0"/>
          </a:p>
        </p:txBody>
      </p:sp>
    </p:spTree>
    <p:extLst>
      <p:ext uri="{BB962C8B-B14F-4D97-AF65-F5344CB8AC3E}">
        <p14:creationId xmlns:p14="http://schemas.microsoft.com/office/powerpoint/2010/main" val="423843416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SVM-Linearly separable</a:t>
            </a:r>
            <a:r>
              <a:rPr lang="en-US" dirty="0"/>
              <a:t/>
            </a:r>
            <a:br>
              <a:rPr lang="en-US" dirty="0"/>
            </a:br>
            <a:endParaRPr lang="en-US" dirty="0"/>
          </a:p>
        </p:txBody>
      </p:sp>
      <p:sp>
        <p:nvSpPr>
          <p:cNvPr id="3" name="Content Placeholder 2"/>
          <p:cNvSpPr>
            <a:spLocks noGrp="1"/>
          </p:cNvSpPr>
          <p:nvPr>
            <p:ph sz="quarter" idx="1"/>
          </p:nvPr>
        </p:nvSpPr>
        <p:spPr>
          <a:xfrm>
            <a:off x="457200" y="1143000"/>
            <a:ext cx="8229600" cy="4983163"/>
          </a:xfrm>
        </p:spPr>
        <p:txBody>
          <a:bodyPr>
            <a:normAutofit/>
          </a:bodyPr>
          <a:lstStyle/>
          <a:p>
            <a:r>
              <a:rPr lang="en-US" sz="2000" dirty="0" smtClean="0"/>
              <a:t>Want </a:t>
            </a:r>
            <a:r>
              <a:rPr lang="en-US" sz="2000" dirty="0"/>
              <a:t>to find a classifier (</a:t>
            </a:r>
            <a:r>
              <a:rPr lang="en-US" sz="2000" dirty="0" err="1"/>
              <a:t>hyperplane</a:t>
            </a:r>
            <a:r>
              <a:rPr lang="en-US" sz="2000" dirty="0"/>
              <a:t>) to separate negative instances from the positive ones.</a:t>
            </a:r>
          </a:p>
          <a:p>
            <a:r>
              <a:rPr lang="en-US" sz="2000" dirty="0" smtClean="0"/>
              <a:t>An </a:t>
            </a:r>
            <a:r>
              <a:rPr lang="en-US" sz="2000" dirty="0"/>
              <a:t>infinite number of such </a:t>
            </a:r>
            <a:r>
              <a:rPr lang="en-US" sz="2000" dirty="0" err="1"/>
              <a:t>hyperplanes</a:t>
            </a:r>
            <a:r>
              <a:rPr lang="en-US" sz="2000" dirty="0"/>
              <a:t> </a:t>
            </a:r>
            <a:r>
              <a:rPr lang="en-US" sz="2000" dirty="0" smtClean="0"/>
              <a:t>exist</a:t>
            </a:r>
          </a:p>
          <a:p>
            <a:r>
              <a:rPr lang="en-US" sz="2000" dirty="0" smtClean="0"/>
              <a:t>SVMs </a:t>
            </a:r>
            <a:r>
              <a:rPr lang="en-US" sz="2000" dirty="0"/>
              <a:t>finds the </a:t>
            </a:r>
            <a:r>
              <a:rPr lang="en-US" sz="2000" dirty="0" err="1"/>
              <a:t>hyperplane</a:t>
            </a:r>
            <a:r>
              <a:rPr lang="en-US" sz="2000" dirty="0"/>
              <a:t> that maximizes the gap between data points on the boundaries (so-called “support vectors”).</a:t>
            </a:r>
          </a:p>
          <a:p>
            <a:r>
              <a:rPr lang="en-US" sz="2000" dirty="0" smtClean="0"/>
              <a:t>If </a:t>
            </a:r>
            <a:r>
              <a:rPr lang="en-US" sz="2000" dirty="0"/>
              <a:t>the points on the </a:t>
            </a:r>
            <a:r>
              <a:rPr lang="en-US" sz="2000" dirty="0" smtClean="0"/>
              <a:t>boundaries</a:t>
            </a:r>
          </a:p>
          <a:p>
            <a:pPr marL="0" indent="0">
              <a:buNone/>
            </a:pPr>
            <a:r>
              <a:rPr lang="en-US" sz="2000" dirty="0"/>
              <a:t> </a:t>
            </a:r>
            <a:r>
              <a:rPr lang="en-US" sz="2000" dirty="0" smtClean="0"/>
              <a:t>      are </a:t>
            </a:r>
            <a:r>
              <a:rPr lang="en-US" sz="2000" dirty="0"/>
              <a:t>not </a:t>
            </a:r>
            <a:r>
              <a:rPr lang="en-US" sz="2000" dirty="0" smtClean="0"/>
              <a:t>informative</a:t>
            </a:r>
          </a:p>
          <a:p>
            <a:pPr marL="0" indent="0">
              <a:buNone/>
            </a:pPr>
            <a:r>
              <a:rPr lang="en-US" sz="2000" dirty="0"/>
              <a:t> </a:t>
            </a:r>
            <a:r>
              <a:rPr lang="en-US" sz="2000" dirty="0" smtClean="0"/>
              <a:t>       (</a:t>
            </a:r>
            <a:r>
              <a:rPr lang="en-US" sz="2000" dirty="0"/>
              <a:t>e.g., due to noise</a:t>
            </a:r>
            <a:r>
              <a:rPr lang="en-US" sz="2000" dirty="0" smtClean="0"/>
              <a:t>),</a:t>
            </a:r>
          </a:p>
          <a:p>
            <a:pPr marL="0" indent="0">
              <a:buNone/>
            </a:pPr>
            <a:r>
              <a:rPr lang="en-US" sz="2000" dirty="0"/>
              <a:t> </a:t>
            </a:r>
            <a:r>
              <a:rPr lang="en-US" sz="2000" dirty="0" smtClean="0"/>
              <a:t>     SVMs </a:t>
            </a:r>
            <a:r>
              <a:rPr lang="en-US" sz="2000" dirty="0"/>
              <a:t>will not do </a:t>
            </a:r>
            <a:r>
              <a:rPr lang="en-US" sz="2000" dirty="0" smtClean="0"/>
              <a:t>well.</a:t>
            </a:r>
            <a:endParaRPr lang="en-US" sz="2000" dirty="0"/>
          </a:p>
          <a:p>
            <a:endParaRPr lang="en-US" sz="2000" dirty="0"/>
          </a:p>
          <a:p>
            <a:endParaRPr lang="en-US" sz="2000" dirty="0"/>
          </a:p>
          <a:p>
            <a:endParaRPr lang="en-US" sz="2000" dirty="0"/>
          </a:p>
          <a:p>
            <a:endParaRPr lang="en-US" sz="2000" dirty="0"/>
          </a:p>
          <a:p>
            <a:endParaRPr lang="en-US" sz="2000" dirty="0"/>
          </a:p>
        </p:txBody>
      </p:sp>
      <p:pic>
        <p:nvPicPr>
          <p:cNvPr id="1741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8385" t="43297" r="43523" b="6250"/>
          <a:stretch/>
        </p:blipFill>
        <p:spPr bwMode="auto">
          <a:xfrm>
            <a:off x="4114800" y="2971800"/>
            <a:ext cx="4956313" cy="36907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4170481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SVM-Linearly separable</a:t>
            </a:r>
            <a:r>
              <a:rPr lang="en-US" dirty="0"/>
              <a:t/>
            </a:r>
            <a:br>
              <a:rPr lang="en-US" dirty="0"/>
            </a:br>
            <a:endParaRPr lang="en-US" dirty="0"/>
          </a:p>
        </p:txBody>
      </p:sp>
      <p:sp>
        <p:nvSpPr>
          <p:cNvPr id="3" name="Content Placeholder 2"/>
          <p:cNvSpPr>
            <a:spLocks noGrp="1"/>
          </p:cNvSpPr>
          <p:nvPr>
            <p:ph sz="quarter" idx="1"/>
          </p:nvPr>
        </p:nvSpPr>
        <p:spPr>
          <a:xfrm>
            <a:off x="457200" y="1143000"/>
            <a:ext cx="8229600" cy="5562600"/>
          </a:xfrm>
        </p:spPr>
        <p:txBody>
          <a:bodyPr>
            <a:normAutofit lnSpcReduction="10000"/>
          </a:bodyPr>
          <a:lstStyle/>
          <a:p>
            <a:r>
              <a:rPr lang="en-US" sz="2000" dirty="0"/>
              <a:t>The gap is distance between parallel </a:t>
            </a:r>
            <a:r>
              <a:rPr lang="en-US" sz="2000" dirty="0" err="1"/>
              <a:t>hyperplanes</a:t>
            </a:r>
            <a:r>
              <a:rPr lang="en-US" sz="2000" dirty="0" smtClean="0"/>
              <a:t>:</a:t>
            </a:r>
          </a:p>
          <a:p>
            <a:endParaRPr lang="en-US" sz="2000" dirty="0"/>
          </a:p>
          <a:p>
            <a:endParaRPr lang="en-US" sz="2000" dirty="0" smtClean="0"/>
          </a:p>
          <a:p>
            <a:endParaRPr lang="en-US" sz="2000" dirty="0"/>
          </a:p>
          <a:p>
            <a:endParaRPr lang="en-US" sz="2000" dirty="0" smtClean="0"/>
          </a:p>
          <a:p>
            <a:endParaRPr lang="en-US" sz="2000" dirty="0"/>
          </a:p>
          <a:p>
            <a:endParaRPr lang="en-US" sz="2000" dirty="0" smtClean="0"/>
          </a:p>
          <a:p>
            <a:endParaRPr lang="en-US" sz="2000" dirty="0"/>
          </a:p>
          <a:p>
            <a:endParaRPr lang="en-US" sz="2000" dirty="0"/>
          </a:p>
          <a:p>
            <a:endParaRPr lang="en-US" sz="2000" dirty="0"/>
          </a:p>
          <a:p>
            <a:endParaRPr lang="en-US" sz="2000" dirty="0"/>
          </a:p>
          <a:p>
            <a:endParaRPr lang="en-US" sz="2000" dirty="0"/>
          </a:p>
          <a:p>
            <a:r>
              <a:rPr lang="en-US" sz="2000" dirty="0" smtClean="0"/>
              <a:t>We know that</a:t>
            </a:r>
          </a:p>
          <a:p>
            <a:r>
              <a:rPr lang="en-US" sz="2000" dirty="0"/>
              <a:t>Since we want to maximize the </a:t>
            </a:r>
            <a:r>
              <a:rPr lang="en-US" sz="2000" dirty="0" smtClean="0"/>
              <a:t>gap , we </a:t>
            </a:r>
            <a:r>
              <a:rPr lang="en-US" sz="2000" dirty="0"/>
              <a:t>need to </a:t>
            </a:r>
            <a:r>
              <a:rPr lang="en-US" sz="2000" dirty="0" smtClean="0"/>
              <a:t>minimize </a:t>
            </a:r>
            <a:endParaRPr lang="en-US" sz="2000" dirty="0"/>
          </a:p>
          <a:p>
            <a:r>
              <a:rPr lang="en-US" sz="2000" dirty="0"/>
              <a:t>or equivalently minimize</a:t>
            </a:r>
            <a:r>
              <a:rPr lang="en-US" sz="2000" dirty="0" smtClean="0"/>
              <a:t> </a:t>
            </a:r>
            <a:endParaRPr lang="en-US" sz="2000" dirty="0"/>
          </a:p>
        </p:txBody>
      </p:sp>
      <p:graphicFrame>
        <p:nvGraphicFramePr>
          <p:cNvPr id="4" name="Object 3"/>
          <p:cNvGraphicFramePr>
            <a:graphicFrameLocks noChangeAspect="1"/>
          </p:cNvGraphicFramePr>
          <p:nvPr>
            <p:extLst>
              <p:ext uri="{D42A27DB-BD31-4B8C-83A1-F6EECF244321}">
                <p14:modId xmlns:p14="http://schemas.microsoft.com/office/powerpoint/2010/main" val="140024442"/>
              </p:ext>
            </p:extLst>
          </p:nvPr>
        </p:nvGraphicFramePr>
        <p:xfrm>
          <a:off x="2209800" y="5181600"/>
          <a:ext cx="2302622" cy="609600"/>
        </p:xfrm>
        <a:graphic>
          <a:graphicData uri="http://schemas.openxmlformats.org/presentationml/2006/ole">
            <mc:AlternateContent xmlns:mc="http://schemas.openxmlformats.org/markup-compatibility/2006">
              <mc:Choice xmlns:v="urn:schemas-microsoft-com:vml" Requires="v">
                <p:oleObj spid="_x0000_s18498" name="Equation" r:id="rId3" imgW="1536480" imgH="406080" progId="Equation.3">
                  <p:embed/>
                </p:oleObj>
              </mc:Choice>
              <mc:Fallback>
                <p:oleObj name="Equation" r:id="rId3" imgW="1536480" imgH="406080" progId="Equation.3">
                  <p:embed/>
                  <p:pic>
                    <p:nvPicPr>
                      <p:cNvPr id="0" name="Object 7"/>
                      <p:cNvPicPr>
                        <a:picLocks noChangeAspect="1" noChangeArrowheads="1"/>
                      </p:cNvPicPr>
                      <p:nvPr/>
                    </p:nvPicPr>
                    <p:blipFill>
                      <a:blip r:embed="rId4"/>
                      <a:srcRect/>
                      <a:stretch>
                        <a:fillRect/>
                      </a:stretch>
                    </p:blipFill>
                    <p:spPr bwMode="auto">
                      <a:xfrm>
                        <a:off x="2209800" y="5181600"/>
                        <a:ext cx="2302622" cy="609600"/>
                      </a:xfrm>
                      <a:prstGeom prst="rect">
                        <a:avLst/>
                      </a:prstGeom>
                      <a:noFill/>
                      <a:ln>
                        <a:noFill/>
                      </a:ln>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4071363752"/>
              </p:ext>
            </p:extLst>
          </p:nvPr>
        </p:nvGraphicFramePr>
        <p:xfrm>
          <a:off x="76200" y="1655032"/>
          <a:ext cx="4071938" cy="732518"/>
        </p:xfrm>
        <a:graphic>
          <a:graphicData uri="http://schemas.openxmlformats.org/presentationml/2006/ole">
            <mc:AlternateContent xmlns:mc="http://schemas.openxmlformats.org/markup-compatibility/2006">
              <mc:Choice xmlns:v="urn:schemas-microsoft-com:vml" Requires="v">
                <p:oleObj spid="_x0000_s18499" name="Equation" r:id="rId5" imgW="2400120" imgH="431640" progId="Equation.3">
                  <p:embed/>
                </p:oleObj>
              </mc:Choice>
              <mc:Fallback>
                <p:oleObj name="Equation" r:id="rId5" imgW="2400120" imgH="431640" progId="Equation.3">
                  <p:embed/>
                  <p:pic>
                    <p:nvPicPr>
                      <p:cNvPr id="0" name="Object 4"/>
                      <p:cNvPicPr>
                        <a:picLocks noChangeAspect="1" noChangeArrowheads="1"/>
                      </p:cNvPicPr>
                      <p:nvPr/>
                    </p:nvPicPr>
                    <p:blipFill>
                      <a:blip r:embed="rId6"/>
                      <a:srcRect/>
                      <a:stretch>
                        <a:fillRect/>
                      </a:stretch>
                    </p:blipFill>
                    <p:spPr bwMode="auto">
                      <a:xfrm>
                        <a:off x="76200" y="1655032"/>
                        <a:ext cx="4071938" cy="732518"/>
                      </a:xfrm>
                      <a:prstGeom prst="rect">
                        <a:avLst/>
                      </a:prstGeom>
                      <a:noFill/>
                      <a:ln>
                        <a:noFill/>
                      </a:ln>
                    </p:spPr>
                  </p:pic>
                </p:oleObj>
              </mc:Fallback>
            </mc:AlternateContent>
          </a:graphicData>
        </a:graphic>
      </p:graphicFrame>
      <p:pic>
        <p:nvPicPr>
          <p:cNvPr id="18437" name="Picture 5"/>
          <p:cNvPicPr>
            <a:picLocks noChangeAspect="1" noChangeArrowheads="1"/>
          </p:cNvPicPr>
          <p:nvPr/>
        </p:nvPicPr>
        <p:blipFill rotWithShape="1">
          <a:blip r:embed="rId7">
            <a:extLst>
              <a:ext uri="{28A0092B-C50C-407E-A947-70E740481C1C}">
                <a14:useLocalDpi xmlns:a14="http://schemas.microsoft.com/office/drawing/2010/main" val="0"/>
              </a:ext>
            </a:extLst>
          </a:blip>
          <a:srcRect l="18257" t="26675" r="41868" b="21694"/>
          <a:stretch/>
        </p:blipFill>
        <p:spPr bwMode="auto">
          <a:xfrm>
            <a:off x="4119612" y="1447800"/>
            <a:ext cx="5024387"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6" name="Object 5"/>
          <p:cNvGraphicFramePr>
            <a:graphicFrameLocks noChangeAspect="1"/>
          </p:cNvGraphicFramePr>
          <p:nvPr>
            <p:extLst>
              <p:ext uri="{D42A27DB-BD31-4B8C-83A1-F6EECF244321}">
                <p14:modId xmlns:p14="http://schemas.microsoft.com/office/powerpoint/2010/main" val="1956098205"/>
              </p:ext>
            </p:extLst>
          </p:nvPr>
        </p:nvGraphicFramePr>
        <p:xfrm>
          <a:off x="6248400" y="5562600"/>
          <a:ext cx="457200" cy="481263"/>
        </p:xfrm>
        <a:graphic>
          <a:graphicData uri="http://schemas.openxmlformats.org/presentationml/2006/ole">
            <mc:AlternateContent xmlns:mc="http://schemas.openxmlformats.org/markup-compatibility/2006">
              <mc:Choice xmlns:v="urn:schemas-microsoft-com:vml" Requires="v">
                <p:oleObj spid="_x0000_s18500" name="Equation" r:id="rId8" imgW="241200" imgH="253800" progId="Equation.3">
                  <p:embed/>
                </p:oleObj>
              </mc:Choice>
              <mc:Fallback>
                <p:oleObj name="Equation" r:id="rId8" imgW="241200" imgH="253800" progId="Equation.3">
                  <p:embed/>
                  <p:pic>
                    <p:nvPicPr>
                      <p:cNvPr id="0" name=""/>
                      <p:cNvPicPr/>
                      <p:nvPr/>
                    </p:nvPicPr>
                    <p:blipFill>
                      <a:blip r:embed="rId9"/>
                      <a:stretch>
                        <a:fillRect/>
                      </a:stretch>
                    </p:blipFill>
                    <p:spPr>
                      <a:xfrm>
                        <a:off x="6248400" y="5562600"/>
                        <a:ext cx="457200" cy="481263"/>
                      </a:xfrm>
                      <a:prstGeom prst="rect">
                        <a:avLst/>
                      </a:prstGeom>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855083561"/>
              </p:ext>
            </p:extLst>
          </p:nvPr>
        </p:nvGraphicFramePr>
        <p:xfrm>
          <a:off x="3200400" y="6067646"/>
          <a:ext cx="525512" cy="561754"/>
        </p:xfrm>
        <a:graphic>
          <a:graphicData uri="http://schemas.openxmlformats.org/presentationml/2006/ole">
            <mc:AlternateContent xmlns:mc="http://schemas.openxmlformats.org/markup-compatibility/2006">
              <mc:Choice xmlns:v="urn:schemas-microsoft-com:vml" Requires="v">
                <p:oleObj spid="_x0000_s18501" name="Equation" r:id="rId10" imgW="368280" imgH="393480" progId="Equation.3">
                  <p:embed/>
                </p:oleObj>
              </mc:Choice>
              <mc:Fallback>
                <p:oleObj name="Equation" r:id="rId10" imgW="368280" imgH="393480" progId="Equation.3">
                  <p:embed/>
                  <p:pic>
                    <p:nvPicPr>
                      <p:cNvPr id="0" name=""/>
                      <p:cNvPicPr/>
                      <p:nvPr/>
                    </p:nvPicPr>
                    <p:blipFill>
                      <a:blip r:embed="rId11"/>
                      <a:stretch>
                        <a:fillRect/>
                      </a:stretch>
                    </p:blipFill>
                    <p:spPr>
                      <a:xfrm>
                        <a:off x="3200400" y="6067646"/>
                        <a:ext cx="525512" cy="561754"/>
                      </a:xfrm>
                      <a:prstGeom prst="rect">
                        <a:avLst/>
                      </a:prstGeom>
                    </p:spPr>
                  </p:pic>
                </p:oleObj>
              </mc:Fallback>
            </mc:AlternateContent>
          </a:graphicData>
        </a:graphic>
      </p:graphicFrame>
    </p:spTree>
    <p:extLst>
      <p:ext uri="{BB962C8B-B14F-4D97-AF65-F5344CB8AC3E}">
        <p14:creationId xmlns:p14="http://schemas.microsoft.com/office/powerpoint/2010/main" val="221577652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SVM-Linearly separable</a:t>
            </a:r>
            <a:r>
              <a:rPr lang="en-US" dirty="0"/>
              <a:t/>
            </a:r>
            <a:br>
              <a:rPr lang="en-US" dirty="0"/>
            </a:br>
            <a:endParaRPr lang="en-US" dirty="0"/>
          </a:p>
        </p:txBody>
      </p:sp>
      <p:sp>
        <p:nvSpPr>
          <p:cNvPr id="3" name="Content Placeholder 2"/>
          <p:cNvSpPr>
            <a:spLocks noGrp="1"/>
          </p:cNvSpPr>
          <p:nvPr>
            <p:ph sz="quarter" idx="1"/>
          </p:nvPr>
        </p:nvSpPr>
        <p:spPr>
          <a:xfrm>
            <a:off x="457200" y="1143000"/>
            <a:ext cx="8229600" cy="5562600"/>
          </a:xfrm>
        </p:spPr>
        <p:txBody>
          <a:bodyPr>
            <a:normAutofit/>
          </a:bodyPr>
          <a:lstStyle/>
          <a:p>
            <a:r>
              <a:rPr lang="en-US" sz="2000" dirty="0" smtClean="0"/>
              <a:t>The representation of the correct classifications are :</a:t>
            </a:r>
          </a:p>
          <a:p>
            <a:endParaRPr lang="en-US" sz="2000" dirty="0"/>
          </a:p>
          <a:p>
            <a:endParaRPr lang="en-US" sz="2000" dirty="0" smtClean="0"/>
          </a:p>
          <a:p>
            <a:endParaRPr lang="en-US" sz="2000" dirty="0"/>
          </a:p>
          <a:p>
            <a:endParaRPr lang="en-US" sz="2000" dirty="0" smtClean="0"/>
          </a:p>
          <a:p>
            <a:endParaRPr lang="en-US" sz="2000" dirty="0"/>
          </a:p>
          <a:p>
            <a:endParaRPr lang="en-US" sz="2000" dirty="0" smtClean="0"/>
          </a:p>
          <a:p>
            <a:endParaRPr lang="en-US" sz="2000" dirty="0"/>
          </a:p>
          <a:p>
            <a:endParaRPr lang="en-US" sz="2000" dirty="0"/>
          </a:p>
          <a:p>
            <a:endParaRPr lang="en-US" sz="2000" dirty="0"/>
          </a:p>
          <a:p>
            <a:endParaRPr lang="en-US" sz="2000" dirty="0"/>
          </a:p>
          <a:p>
            <a:endParaRPr lang="en-US" sz="2000" dirty="0"/>
          </a:p>
          <a:p>
            <a:r>
              <a:rPr lang="en-US" sz="2000" dirty="0"/>
              <a:t>Want to minimize </a:t>
            </a:r>
            <a:r>
              <a:rPr lang="en-US" sz="2000" dirty="0" smtClean="0"/>
              <a:t>           subject </a:t>
            </a:r>
            <a:r>
              <a:rPr lang="en-US" sz="2000" dirty="0"/>
              <a:t>to </a:t>
            </a:r>
            <a:r>
              <a:rPr lang="en-US" sz="2000" dirty="0" smtClean="0"/>
              <a:t>                                      for </a:t>
            </a:r>
            <a:r>
              <a:rPr lang="en-US" sz="2000" i="1" dirty="0"/>
              <a:t>i</a:t>
            </a:r>
            <a:r>
              <a:rPr lang="en-US" sz="2000" dirty="0"/>
              <a:t>= 1,…,</a:t>
            </a:r>
            <a:r>
              <a:rPr lang="en-US" sz="2000" i="1" dirty="0"/>
              <a:t>N</a:t>
            </a:r>
            <a:endParaRPr lang="en-US" sz="2000" dirty="0"/>
          </a:p>
          <a:p>
            <a:r>
              <a:rPr lang="en-US" sz="2000" dirty="0"/>
              <a:t>Then given a new instance </a:t>
            </a:r>
            <a:r>
              <a:rPr lang="en-US" sz="2000" i="1" dirty="0"/>
              <a:t>x</a:t>
            </a:r>
            <a:r>
              <a:rPr lang="en-US" sz="2000" dirty="0"/>
              <a:t>, the classifier is </a:t>
            </a:r>
          </a:p>
        </p:txBody>
      </p:sp>
      <p:graphicFrame>
        <p:nvGraphicFramePr>
          <p:cNvPr id="5" name="Object 4"/>
          <p:cNvGraphicFramePr>
            <a:graphicFrameLocks noChangeAspect="1"/>
          </p:cNvGraphicFramePr>
          <p:nvPr>
            <p:extLst>
              <p:ext uri="{D42A27DB-BD31-4B8C-83A1-F6EECF244321}">
                <p14:modId xmlns:p14="http://schemas.microsoft.com/office/powerpoint/2010/main" val="3487619941"/>
              </p:ext>
            </p:extLst>
          </p:nvPr>
        </p:nvGraphicFramePr>
        <p:xfrm>
          <a:off x="647700" y="1635125"/>
          <a:ext cx="2928938" cy="774700"/>
        </p:xfrm>
        <a:graphic>
          <a:graphicData uri="http://schemas.openxmlformats.org/presentationml/2006/ole">
            <mc:AlternateContent xmlns:mc="http://schemas.openxmlformats.org/markup-compatibility/2006">
              <mc:Choice xmlns:v="urn:schemas-microsoft-com:vml" Requires="v">
                <p:oleObj spid="_x0000_s19537" name="Equation" r:id="rId3" imgW="1726920" imgH="457200" progId="Equation.3">
                  <p:embed/>
                </p:oleObj>
              </mc:Choice>
              <mc:Fallback>
                <p:oleObj name="Equation" r:id="rId3" imgW="1726920" imgH="457200" progId="Equation.3">
                  <p:embed/>
                  <p:pic>
                    <p:nvPicPr>
                      <p:cNvPr id="0" name=""/>
                      <p:cNvPicPr>
                        <a:picLocks noChangeAspect="1" noChangeArrowheads="1"/>
                      </p:cNvPicPr>
                      <p:nvPr/>
                    </p:nvPicPr>
                    <p:blipFill>
                      <a:blip r:embed="rId4"/>
                      <a:srcRect/>
                      <a:stretch>
                        <a:fillRect/>
                      </a:stretch>
                    </p:blipFill>
                    <p:spPr bwMode="auto">
                      <a:xfrm>
                        <a:off x="647700" y="1635125"/>
                        <a:ext cx="2928938" cy="774700"/>
                      </a:xfrm>
                      <a:prstGeom prst="rect">
                        <a:avLst/>
                      </a:prstGeom>
                      <a:noFill/>
                      <a:ln>
                        <a:noFill/>
                      </a:ln>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3933260125"/>
              </p:ext>
            </p:extLst>
          </p:nvPr>
        </p:nvGraphicFramePr>
        <p:xfrm>
          <a:off x="2590800" y="5686646"/>
          <a:ext cx="525512" cy="561754"/>
        </p:xfrm>
        <a:graphic>
          <a:graphicData uri="http://schemas.openxmlformats.org/presentationml/2006/ole">
            <mc:AlternateContent xmlns:mc="http://schemas.openxmlformats.org/markup-compatibility/2006">
              <mc:Choice xmlns:v="urn:schemas-microsoft-com:vml" Requires="v">
                <p:oleObj spid="_x0000_s19538" name="Equation" r:id="rId5" imgW="368280" imgH="393480" progId="Equation.3">
                  <p:embed/>
                </p:oleObj>
              </mc:Choice>
              <mc:Fallback>
                <p:oleObj name="Equation" r:id="rId5" imgW="368280" imgH="393480" progId="Equation.3">
                  <p:embed/>
                  <p:pic>
                    <p:nvPicPr>
                      <p:cNvPr id="0" name=""/>
                      <p:cNvPicPr/>
                      <p:nvPr/>
                    </p:nvPicPr>
                    <p:blipFill>
                      <a:blip r:embed="rId6"/>
                      <a:stretch>
                        <a:fillRect/>
                      </a:stretch>
                    </p:blipFill>
                    <p:spPr>
                      <a:xfrm>
                        <a:off x="2590800" y="5686646"/>
                        <a:ext cx="525512" cy="561754"/>
                      </a:xfrm>
                      <a:prstGeom prst="rect">
                        <a:avLst/>
                      </a:prstGeom>
                    </p:spPr>
                  </p:pic>
                </p:oleObj>
              </mc:Fallback>
            </mc:AlternateContent>
          </a:graphicData>
        </a:graphic>
      </p:graphicFrame>
      <p:pic>
        <p:nvPicPr>
          <p:cNvPr id="19458" name="Picture 2"/>
          <p:cNvPicPr>
            <a:picLocks noChangeAspect="1" noChangeArrowheads="1"/>
          </p:cNvPicPr>
          <p:nvPr/>
        </p:nvPicPr>
        <p:blipFill rotWithShape="1">
          <a:blip r:embed="rId7">
            <a:extLst>
              <a:ext uri="{28A0092B-C50C-407E-A947-70E740481C1C}">
                <a14:useLocalDpi xmlns:a14="http://schemas.microsoft.com/office/drawing/2010/main" val="0"/>
              </a:ext>
            </a:extLst>
          </a:blip>
          <a:srcRect l="18079" t="26268" r="40961" b="22645"/>
          <a:stretch/>
        </p:blipFill>
        <p:spPr bwMode="auto">
          <a:xfrm>
            <a:off x="3755658" y="1600200"/>
            <a:ext cx="5007342" cy="3511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8" name="Object 7"/>
          <p:cNvGraphicFramePr>
            <a:graphicFrameLocks noChangeAspect="1"/>
          </p:cNvGraphicFramePr>
          <p:nvPr>
            <p:extLst>
              <p:ext uri="{D42A27DB-BD31-4B8C-83A1-F6EECF244321}">
                <p14:modId xmlns:p14="http://schemas.microsoft.com/office/powerpoint/2010/main" val="55430624"/>
              </p:ext>
            </p:extLst>
          </p:nvPr>
        </p:nvGraphicFramePr>
        <p:xfrm>
          <a:off x="4114800" y="5709139"/>
          <a:ext cx="1676400" cy="386861"/>
        </p:xfrm>
        <a:graphic>
          <a:graphicData uri="http://schemas.openxmlformats.org/presentationml/2006/ole">
            <mc:AlternateContent xmlns:mc="http://schemas.openxmlformats.org/markup-compatibility/2006">
              <mc:Choice xmlns:v="urn:schemas-microsoft-com:vml" Requires="v">
                <p:oleObj spid="_x0000_s19539" name="Equation" r:id="rId8" imgW="990360" imgH="228600" progId="Equation.3">
                  <p:embed/>
                </p:oleObj>
              </mc:Choice>
              <mc:Fallback>
                <p:oleObj name="Equation" r:id="rId8" imgW="990360" imgH="228600" progId="Equation.3">
                  <p:embed/>
                  <p:pic>
                    <p:nvPicPr>
                      <p:cNvPr id="0" name=""/>
                      <p:cNvPicPr/>
                      <p:nvPr/>
                    </p:nvPicPr>
                    <p:blipFill>
                      <a:blip r:embed="rId9"/>
                      <a:stretch>
                        <a:fillRect/>
                      </a:stretch>
                    </p:blipFill>
                    <p:spPr>
                      <a:xfrm>
                        <a:off x="4114800" y="5709139"/>
                        <a:ext cx="1676400" cy="386861"/>
                      </a:xfrm>
                      <a:prstGeom prst="rect">
                        <a:avLst/>
                      </a:prstGeom>
                    </p:spPr>
                  </p:pic>
                </p:oleObj>
              </mc:Fallback>
            </mc:AlternateContent>
          </a:graphicData>
        </a:graphic>
      </p:graphicFrame>
      <p:graphicFrame>
        <p:nvGraphicFramePr>
          <p:cNvPr id="9" name="Object 8"/>
          <p:cNvGraphicFramePr>
            <a:graphicFrameLocks noChangeAspect="1"/>
          </p:cNvGraphicFramePr>
          <p:nvPr>
            <p:extLst>
              <p:ext uri="{D42A27DB-BD31-4B8C-83A1-F6EECF244321}">
                <p14:modId xmlns:p14="http://schemas.microsoft.com/office/powerpoint/2010/main" val="2574663344"/>
              </p:ext>
            </p:extLst>
          </p:nvPr>
        </p:nvGraphicFramePr>
        <p:xfrm>
          <a:off x="4953000" y="6096000"/>
          <a:ext cx="2286000" cy="363872"/>
        </p:xfrm>
        <a:graphic>
          <a:graphicData uri="http://schemas.openxmlformats.org/presentationml/2006/ole">
            <mc:AlternateContent xmlns:mc="http://schemas.openxmlformats.org/markup-compatibility/2006">
              <mc:Choice xmlns:v="urn:schemas-microsoft-com:vml" Requires="v">
                <p:oleObj spid="_x0000_s19540" name="Equation" r:id="rId10" imgW="1358640" imgH="215640" progId="Equation.3">
                  <p:embed/>
                </p:oleObj>
              </mc:Choice>
              <mc:Fallback>
                <p:oleObj name="Equation" r:id="rId10" imgW="1358640" imgH="215640" progId="Equation.3">
                  <p:embed/>
                  <p:pic>
                    <p:nvPicPr>
                      <p:cNvPr id="0" name="Object 7"/>
                      <p:cNvPicPr>
                        <a:picLocks noChangeAspect="1" noChangeArrowheads="1"/>
                      </p:cNvPicPr>
                      <p:nvPr/>
                    </p:nvPicPr>
                    <p:blipFill>
                      <a:blip r:embed="rId11"/>
                      <a:srcRect/>
                      <a:stretch>
                        <a:fillRect/>
                      </a:stretch>
                    </p:blipFill>
                    <p:spPr bwMode="auto">
                      <a:xfrm>
                        <a:off x="4953000" y="6096000"/>
                        <a:ext cx="2286000" cy="363872"/>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314095152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SVM-Linearly separable</a:t>
            </a:r>
          </a:p>
        </p:txBody>
      </p:sp>
      <p:sp>
        <p:nvSpPr>
          <p:cNvPr id="3" name="Content Placeholder 2"/>
          <p:cNvSpPr>
            <a:spLocks noGrp="1"/>
          </p:cNvSpPr>
          <p:nvPr>
            <p:ph sz="quarter" idx="1"/>
          </p:nvPr>
        </p:nvSpPr>
        <p:spPr/>
        <p:txBody>
          <a:bodyPr/>
          <a:lstStyle/>
          <a:p>
            <a:r>
              <a:rPr lang="en-US" dirty="0" smtClean="0"/>
              <a:t>Now we move into some real </a:t>
            </a:r>
            <a:r>
              <a:rPr lang="en-US" dirty="0" err="1" smtClean="0"/>
              <a:t>maths</a:t>
            </a:r>
            <a:endParaRPr lang="en-US" dirty="0"/>
          </a:p>
        </p:txBody>
      </p:sp>
    </p:spTree>
    <p:extLst>
      <p:ext uri="{BB962C8B-B14F-4D97-AF65-F5344CB8AC3E}">
        <p14:creationId xmlns:p14="http://schemas.microsoft.com/office/powerpoint/2010/main" val="341980304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Good morning</a:t>
            </a:r>
            <a:endParaRPr lang="en-US" dirty="0"/>
          </a:p>
        </p:txBody>
      </p:sp>
      <p:pic>
        <p:nvPicPr>
          <p:cNvPr id="4" name="Content Placeholder 3"/>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3867150" y="2509837"/>
            <a:ext cx="1866900" cy="2447925"/>
          </a:xfrm>
        </p:spPr>
      </p:pic>
    </p:spTree>
    <p:extLst>
      <p:ext uri="{BB962C8B-B14F-4D97-AF65-F5344CB8AC3E}">
        <p14:creationId xmlns:p14="http://schemas.microsoft.com/office/powerpoint/2010/main" val="16822498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SVM-Linearly separable</a:t>
            </a:r>
            <a:r>
              <a:rPr lang="en-US" dirty="0"/>
              <a:t/>
            </a:r>
            <a:br>
              <a:rPr lang="en-US" dirty="0"/>
            </a:br>
            <a:r>
              <a:rPr lang="en-US" dirty="0"/>
              <a:t>Some real life classification problems</a:t>
            </a:r>
          </a:p>
        </p:txBody>
      </p:sp>
      <p:sp>
        <p:nvSpPr>
          <p:cNvPr id="3" name="Content Placeholder 2"/>
          <p:cNvSpPr>
            <a:spLocks noGrp="1"/>
          </p:cNvSpPr>
          <p:nvPr>
            <p:ph sz="quarter" idx="1"/>
          </p:nvPr>
        </p:nvSpPr>
        <p:spPr/>
        <p:txBody>
          <a:bodyPr>
            <a:normAutofit/>
          </a:bodyPr>
          <a:lstStyle/>
          <a:p>
            <a:r>
              <a:rPr lang="en-US" dirty="0" smtClean="0"/>
              <a:t>Classify boats from houses</a:t>
            </a:r>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1981200"/>
            <a:ext cx="8001000" cy="4639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7865737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SVM-Linearly separable</a:t>
            </a:r>
            <a:r>
              <a:rPr lang="en-US" dirty="0"/>
              <a:t/>
            </a:r>
            <a:br>
              <a:rPr lang="en-US" dirty="0"/>
            </a:br>
            <a:r>
              <a:rPr lang="en-US" dirty="0"/>
              <a:t>Some real life classification problems</a:t>
            </a:r>
          </a:p>
        </p:txBody>
      </p:sp>
      <p:sp>
        <p:nvSpPr>
          <p:cNvPr id="3" name="Content Placeholder 2"/>
          <p:cNvSpPr>
            <a:spLocks noGrp="1"/>
          </p:cNvSpPr>
          <p:nvPr>
            <p:ph sz="quarter" idx="1"/>
          </p:nvPr>
        </p:nvSpPr>
        <p:spPr/>
        <p:txBody>
          <a:bodyPr>
            <a:normAutofit/>
          </a:bodyPr>
          <a:lstStyle/>
          <a:p>
            <a:r>
              <a:rPr lang="en-US" sz="2000" dirty="0" smtClean="0"/>
              <a:t>All </a:t>
            </a:r>
            <a:r>
              <a:rPr lang="en-US" sz="2000" dirty="0"/>
              <a:t>objects before the coast line are boats and all objects after the coast line are houses. </a:t>
            </a:r>
          </a:p>
          <a:p>
            <a:r>
              <a:rPr lang="en-US" sz="2000" dirty="0" smtClean="0"/>
              <a:t>Coast </a:t>
            </a:r>
            <a:r>
              <a:rPr lang="en-US" sz="2000" dirty="0"/>
              <a:t>line serves as a </a:t>
            </a:r>
            <a:r>
              <a:rPr lang="en-US" sz="2000" i="1" dirty="0"/>
              <a:t>decision </a:t>
            </a:r>
            <a:r>
              <a:rPr lang="en-US" sz="2000" i="1" dirty="0" smtClean="0"/>
              <a:t>surface </a:t>
            </a:r>
            <a:r>
              <a:rPr lang="en-US" sz="2000" dirty="0" smtClean="0"/>
              <a:t>that </a:t>
            </a:r>
            <a:r>
              <a:rPr lang="en-US" sz="2000" dirty="0"/>
              <a:t>separates two </a:t>
            </a:r>
            <a:r>
              <a:rPr lang="en-US" sz="2000" dirty="0" smtClean="0"/>
              <a:t>classes.</a:t>
            </a:r>
            <a:endParaRPr lang="en-US" sz="2000" dirty="0"/>
          </a:p>
        </p:txBody>
      </p:sp>
      <p:pic>
        <p:nvPicPr>
          <p:cNvPr id="2051"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21790" t="28125" r="22879" b="17826"/>
          <a:stretch/>
        </p:blipFill>
        <p:spPr bwMode="auto">
          <a:xfrm>
            <a:off x="1030310" y="2743200"/>
            <a:ext cx="7199290" cy="39538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2019439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SVM-Linearly separable</a:t>
            </a:r>
            <a:r>
              <a:rPr lang="en-US" dirty="0"/>
              <a:t/>
            </a:r>
            <a:br>
              <a:rPr lang="en-US" dirty="0"/>
            </a:br>
            <a:r>
              <a:rPr lang="en-US" dirty="0"/>
              <a:t>Some real life classification problems</a:t>
            </a:r>
          </a:p>
        </p:txBody>
      </p:sp>
      <p:sp>
        <p:nvSpPr>
          <p:cNvPr id="3" name="Content Placeholder 2"/>
          <p:cNvSpPr>
            <a:spLocks noGrp="1"/>
          </p:cNvSpPr>
          <p:nvPr>
            <p:ph sz="quarter" idx="1"/>
          </p:nvPr>
        </p:nvSpPr>
        <p:spPr/>
        <p:txBody>
          <a:bodyPr>
            <a:normAutofit/>
          </a:bodyPr>
          <a:lstStyle/>
          <a:p>
            <a:r>
              <a:rPr lang="en-US" sz="2000" dirty="0" smtClean="0"/>
              <a:t>What if some boats are in shore?.</a:t>
            </a:r>
            <a:endParaRPr lang="en-US" sz="2000" dirty="0"/>
          </a:p>
        </p:txBody>
      </p:sp>
      <p:pic>
        <p:nvPicPr>
          <p:cNvPr id="307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8314" t="30797" r="29723" b="17753"/>
          <a:stretch/>
        </p:blipFill>
        <p:spPr bwMode="auto">
          <a:xfrm>
            <a:off x="1219200" y="1981200"/>
            <a:ext cx="6934200" cy="47798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9579090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SVM-Linearly separable</a:t>
            </a:r>
            <a:r>
              <a:rPr lang="en-US" dirty="0"/>
              <a:t/>
            </a:r>
            <a:br>
              <a:rPr lang="en-US" dirty="0"/>
            </a:br>
            <a:r>
              <a:rPr lang="en-US" dirty="0"/>
              <a:t>Some real life classification problems</a:t>
            </a:r>
          </a:p>
        </p:txBody>
      </p:sp>
      <p:sp>
        <p:nvSpPr>
          <p:cNvPr id="3" name="Content Placeholder 2"/>
          <p:cNvSpPr>
            <a:spLocks noGrp="1"/>
          </p:cNvSpPr>
          <p:nvPr>
            <p:ph sz="quarter" idx="1"/>
          </p:nvPr>
        </p:nvSpPr>
        <p:spPr/>
        <p:txBody>
          <a:bodyPr>
            <a:normAutofit/>
          </a:bodyPr>
          <a:lstStyle/>
          <a:p>
            <a:r>
              <a:rPr lang="en-US" sz="2000" dirty="0" smtClean="0"/>
              <a:t>SVM’s offer solution to binary classifications which are complex.</a:t>
            </a:r>
          </a:p>
          <a:p>
            <a:r>
              <a:rPr lang="en-US" sz="2000" dirty="0" smtClean="0"/>
              <a:t>SVMs </a:t>
            </a:r>
            <a:r>
              <a:rPr lang="en-US" sz="2000" dirty="0"/>
              <a:t>are important because of </a:t>
            </a:r>
            <a:endParaRPr lang="en-US" sz="2000" dirty="0" smtClean="0"/>
          </a:p>
          <a:p>
            <a:r>
              <a:rPr lang="en-US" sz="2000" dirty="0" smtClean="0"/>
              <a:t>(</a:t>
            </a:r>
            <a:r>
              <a:rPr lang="en-US" sz="2000" dirty="0"/>
              <a:t>a) theoretical reasons</a:t>
            </a:r>
            <a:r>
              <a:rPr lang="en-US" sz="2000" dirty="0" smtClean="0"/>
              <a:t>:</a:t>
            </a:r>
          </a:p>
          <a:p>
            <a:pPr lvl="1"/>
            <a:r>
              <a:rPr lang="en-US" sz="1600" dirty="0" smtClean="0"/>
              <a:t>Robust </a:t>
            </a:r>
            <a:r>
              <a:rPr lang="en-US" sz="1600" dirty="0"/>
              <a:t>to very large number of variables and small samples</a:t>
            </a:r>
          </a:p>
          <a:p>
            <a:pPr lvl="1"/>
            <a:r>
              <a:rPr lang="en-US" sz="1600" dirty="0"/>
              <a:t>Can learn both simple and highly complex classification models</a:t>
            </a:r>
          </a:p>
          <a:p>
            <a:pPr lvl="1"/>
            <a:r>
              <a:rPr lang="en-US" sz="1600" dirty="0"/>
              <a:t>Employ sophisticated mathematical principles to avoid </a:t>
            </a:r>
            <a:r>
              <a:rPr lang="en-US" sz="1600" dirty="0" smtClean="0"/>
              <a:t>over-fitting.</a:t>
            </a:r>
          </a:p>
          <a:p>
            <a:r>
              <a:rPr lang="en-US" sz="2000" dirty="0"/>
              <a:t>(b) superior empirical results</a:t>
            </a:r>
          </a:p>
          <a:p>
            <a:endParaRPr lang="en-US" sz="2000" dirty="0"/>
          </a:p>
          <a:p>
            <a:endParaRPr lang="en-US" sz="2000" dirty="0"/>
          </a:p>
        </p:txBody>
      </p:sp>
    </p:spTree>
    <p:extLst>
      <p:ext uri="{BB962C8B-B14F-4D97-AF65-F5344CB8AC3E}">
        <p14:creationId xmlns:p14="http://schemas.microsoft.com/office/powerpoint/2010/main" val="319826223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Good morning</a:t>
            </a:r>
            <a:endParaRPr lang="en-US" dirty="0"/>
          </a:p>
        </p:txBody>
      </p:sp>
      <p:pic>
        <p:nvPicPr>
          <p:cNvPr id="4" name="Content Placeholder 3"/>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3867150" y="2509837"/>
            <a:ext cx="1866900" cy="2447925"/>
          </a:xfrm>
        </p:spPr>
      </p:pic>
    </p:spTree>
    <p:extLst>
      <p:ext uri="{BB962C8B-B14F-4D97-AF65-F5344CB8AC3E}">
        <p14:creationId xmlns:p14="http://schemas.microsoft.com/office/powerpoint/2010/main" val="134702752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SVM-Linearly separable</a:t>
            </a:r>
            <a:r>
              <a:rPr lang="en-US" dirty="0"/>
              <a:t/>
            </a:r>
            <a:br>
              <a:rPr lang="en-US" dirty="0"/>
            </a:br>
            <a:r>
              <a:rPr lang="en-US" dirty="0" smtClean="0"/>
              <a:t>Mathematical concepts-Optimization</a:t>
            </a:r>
            <a:endParaRPr lang="en-US" dirty="0"/>
          </a:p>
        </p:txBody>
      </p:sp>
      <p:sp>
        <p:nvSpPr>
          <p:cNvPr id="3" name="Content Placeholder 2"/>
          <p:cNvSpPr>
            <a:spLocks noGrp="1"/>
          </p:cNvSpPr>
          <p:nvPr>
            <p:ph sz="quarter" idx="1"/>
          </p:nvPr>
        </p:nvSpPr>
        <p:spPr/>
        <p:txBody>
          <a:bodyPr>
            <a:normAutofit/>
          </a:bodyPr>
          <a:lstStyle/>
          <a:p>
            <a:r>
              <a:rPr lang="en-US" sz="2000" dirty="0" smtClean="0"/>
              <a:t>A </a:t>
            </a:r>
            <a:r>
              <a:rPr lang="en-US" sz="2000" dirty="0"/>
              <a:t>function is called </a:t>
            </a:r>
            <a:r>
              <a:rPr lang="en-US" sz="2000" i="1" dirty="0" smtClean="0"/>
              <a:t>convex </a:t>
            </a:r>
            <a:r>
              <a:rPr lang="en-US" sz="2000" dirty="0" smtClean="0"/>
              <a:t>if </a:t>
            </a:r>
            <a:r>
              <a:rPr lang="en-US" sz="2000" dirty="0"/>
              <a:t>the function lies below the straight line segment connecting two points, for any two points in the interval</a:t>
            </a:r>
            <a:r>
              <a:rPr lang="en-US" sz="2000" dirty="0" smtClean="0"/>
              <a:t>.</a:t>
            </a:r>
            <a:endParaRPr lang="en-US" sz="2000" dirty="0"/>
          </a:p>
        </p:txBody>
      </p:sp>
      <p:pic>
        <p:nvPicPr>
          <p:cNvPr id="4099"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21771" t="50000" r="25622" b="9239"/>
          <a:stretch/>
        </p:blipFill>
        <p:spPr bwMode="auto">
          <a:xfrm>
            <a:off x="762000" y="2590800"/>
            <a:ext cx="7696200" cy="3352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75091795"/>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HGｺﾞｼｯｸM"/>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Perpetua"/>
        <a:ea typeface=""/>
        <a:cs typeface=""/>
        <a:font script="Grek" typeface="Cambria"/>
        <a:font script="Cyrl" typeface="Cambria"/>
        <a:font script="Jpan" typeface="HG創英ﾌﾟﾚｾﾞﾝｽEB"/>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Equity</Template>
  <TotalTime>2441</TotalTime>
  <Words>853</Words>
  <Application>Microsoft Office PowerPoint</Application>
  <PresentationFormat>On-screen Show (4:3)</PresentationFormat>
  <Paragraphs>196</Paragraphs>
  <Slides>34</Slides>
  <Notes>0</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34</vt:i4>
      </vt:variant>
    </vt:vector>
  </HeadingPairs>
  <TitlesOfParts>
    <vt:vector size="36" baseType="lpstr">
      <vt:lpstr>Equity</vt:lpstr>
      <vt:lpstr>Equation</vt:lpstr>
      <vt:lpstr>Good morning</vt:lpstr>
      <vt:lpstr>Recall</vt:lpstr>
      <vt:lpstr>SVM Linearly separable</vt:lpstr>
      <vt:lpstr>SVM-Linearly separable Some real life classification problems</vt:lpstr>
      <vt:lpstr>SVM-Linearly separable Some real life classification problems</vt:lpstr>
      <vt:lpstr>SVM-Linearly separable Some real life classification problems</vt:lpstr>
      <vt:lpstr>SVM-Linearly separable Some real life classification problems</vt:lpstr>
      <vt:lpstr>Good morning</vt:lpstr>
      <vt:lpstr>SVM-Linearly separable Mathematical concepts-Optimization</vt:lpstr>
      <vt:lpstr>SVM-Linearly separable Mathematical concepts</vt:lpstr>
      <vt:lpstr>SVM-Linearly separable Mathematical concepts</vt:lpstr>
      <vt:lpstr>SVM-Linearly separable Mathematical concepts</vt:lpstr>
      <vt:lpstr>SVM-Linearly separable Mathematical concepts</vt:lpstr>
      <vt:lpstr>SVM-Linearly separable Mathematical concepts</vt:lpstr>
      <vt:lpstr>SVM-Linearly separable Mathematical concepts</vt:lpstr>
      <vt:lpstr>SVM-Linearly separable Mathematical concepts-Hyperplanes</vt:lpstr>
      <vt:lpstr>SVM-Linearly separable </vt:lpstr>
      <vt:lpstr>Good morning</vt:lpstr>
      <vt:lpstr>SVM</vt:lpstr>
      <vt:lpstr>SVM</vt:lpstr>
      <vt:lpstr>SVM</vt:lpstr>
      <vt:lpstr>SVM</vt:lpstr>
      <vt:lpstr>SVM</vt:lpstr>
      <vt:lpstr>SVM</vt:lpstr>
      <vt:lpstr>SVM</vt:lpstr>
      <vt:lpstr>SVM</vt:lpstr>
      <vt:lpstr>SVM</vt:lpstr>
      <vt:lpstr>SVM</vt:lpstr>
      <vt:lpstr>Good morning</vt:lpstr>
      <vt:lpstr>SVM-Linearly separable </vt:lpstr>
      <vt:lpstr>SVM-Linearly separable </vt:lpstr>
      <vt:lpstr>SVM-Linearly separable </vt:lpstr>
      <vt:lpstr>SVM-Linearly separable</vt:lpstr>
      <vt:lpstr>Good morning</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Good morning</dc:title>
  <dc:creator>Administrator</dc:creator>
  <cp:lastModifiedBy>Administrator</cp:lastModifiedBy>
  <cp:revision>37</cp:revision>
  <dcterms:created xsi:type="dcterms:W3CDTF">2006-08-16T00:00:00Z</dcterms:created>
  <dcterms:modified xsi:type="dcterms:W3CDTF">2020-02-27T13:09:38Z</dcterms:modified>
</cp:coreProperties>
</file>